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sldIdLst>
    <p:sldId id="256" r:id="rId2"/>
    <p:sldId id="257" r:id="rId3"/>
    <p:sldId id="258" r:id="rId4"/>
    <p:sldId id="259" r:id="rId5"/>
    <p:sldId id="260" r:id="rId6"/>
    <p:sldId id="278" r:id="rId7"/>
    <p:sldId id="262" r:id="rId8"/>
    <p:sldId id="263" r:id="rId9"/>
    <p:sldId id="266" r:id="rId10"/>
    <p:sldId id="267" r:id="rId11"/>
    <p:sldId id="269" r:id="rId12"/>
    <p:sldId id="268" r:id="rId13"/>
    <p:sldId id="277" r:id="rId14"/>
    <p:sldId id="279" r:id="rId1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12" autoAdjust="0"/>
    <p:restoredTop sz="94660"/>
  </p:normalViewPr>
  <p:slideViewPr>
    <p:cSldViewPr snapToGrid="0">
      <p:cViewPr varScale="1">
        <p:scale>
          <a:sx n="114" d="100"/>
          <a:sy n="114" d="100"/>
        </p:scale>
        <p:origin x="31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10/26/2020</a:t>
            </a:fld>
            <a:endParaRPr lang="en-US" dirty="0"/>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316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10/26/2020</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2731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10/26/2020</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38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10/26/2020</a:t>
            </a:fld>
            <a:endParaRPr lang="en-US" dirty="0"/>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84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10/26/2020</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2777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10/26/2020</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722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10/26/2020</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742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10/26/2020</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123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10/26/2020</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9554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10/26/2020</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6840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10/26/2020</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923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pPr/>
              <a:t>10/26/2020</a:t>
            </a:fld>
            <a:endParaRPr lang="en-US" dirty="0"/>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424020531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hyperlink" Target="https://creativecommons.org/licenses/by-sa/3.0/" TargetMode="External"/><Relationship Id="rId4" Type="http://schemas.openxmlformats.org/officeDocument/2006/relationships/hyperlink" Target="https://it.wikipedia.org/wiki/Regioni_del_Ghana"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tif"/><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FFB6EAD-767A-4A95-9246-C39976AD11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C6CE032E-B600-4A53-A075-C857F1131E60}"/>
              </a:ext>
            </a:extLst>
          </p:cNvPr>
          <p:cNvSpPr>
            <a:spLocks noGrp="1"/>
          </p:cNvSpPr>
          <p:nvPr>
            <p:ph type="ctrTitle"/>
          </p:nvPr>
        </p:nvSpPr>
        <p:spPr>
          <a:xfrm>
            <a:off x="6639611" y="753626"/>
            <a:ext cx="5081925" cy="3004145"/>
          </a:xfrm>
        </p:spPr>
        <p:txBody>
          <a:bodyPr>
            <a:normAutofit/>
          </a:bodyPr>
          <a:lstStyle/>
          <a:p>
            <a:r>
              <a:rPr lang="sv-SE" dirty="0"/>
              <a:t>Ghana</a:t>
            </a:r>
          </a:p>
        </p:txBody>
      </p:sp>
      <p:sp>
        <p:nvSpPr>
          <p:cNvPr id="3" name="Underrubrik 2">
            <a:extLst>
              <a:ext uri="{FF2B5EF4-FFF2-40B4-BE49-F238E27FC236}">
                <a16:creationId xmlns:a16="http://schemas.microsoft.com/office/drawing/2014/main" id="{2C347674-53D0-4ECD-A0DE-68F9C164CEAA}"/>
              </a:ext>
            </a:extLst>
          </p:cNvPr>
          <p:cNvSpPr>
            <a:spLocks noGrp="1"/>
          </p:cNvSpPr>
          <p:nvPr>
            <p:ph type="subTitle" idx="1"/>
          </p:nvPr>
        </p:nvSpPr>
        <p:spPr>
          <a:xfrm>
            <a:off x="6639610" y="3849845"/>
            <a:ext cx="5331479" cy="2189214"/>
          </a:xfrm>
        </p:spPr>
        <p:txBody>
          <a:bodyPr>
            <a:normAutofit/>
          </a:bodyPr>
          <a:lstStyle/>
          <a:p>
            <a:pPr>
              <a:spcAft>
                <a:spcPts val="600"/>
              </a:spcAft>
            </a:pPr>
            <a:r>
              <a:rPr lang="sv-SE" sz="1300" dirty="0">
                <a:effectLst/>
                <a:latin typeface="Calibri" panose="020F0502020204030204" pitchFamily="34" charset="0"/>
                <a:ea typeface="Times New Roman" panose="02020603050405020304" pitchFamily="18" charset="0"/>
                <a:cs typeface="Calibri" panose="020F0502020204030204" pitchFamily="34" charset="0"/>
              </a:rPr>
              <a:t>Ghana är ett land i Västafrika. Det har inte varit krig i landet under en tidperiod av 60 år. Landet har ca 29,7 milj. invånare. Lander blev självständigt är 1957. Det officiella språket är engelska. Det finns många olika stammar och språk. Omkring 55% av invånarna livnär sig på jordbruk Landet har stora utmaningar </a:t>
            </a:r>
            <a:r>
              <a:rPr lang="sv-SE" sz="1300" dirty="0">
                <a:latin typeface="Calibri" panose="020F0502020204030204" pitchFamily="34" charset="0"/>
                <a:ea typeface="Times New Roman" panose="02020603050405020304" pitchFamily="18" charset="0"/>
                <a:cs typeface="Calibri" panose="020F0502020204030204" pitchFamily="34" charset="0"/>
              </a:rPr>
              <a:t>med</a:t>
            </a:r>
            <a:r>
              <a:rPr lang="sv-SE" sz="1300" dirty="0">
                <a:effectLst/>
                <a:latin typeface="Calibri" panose="020F0502020204030204" pitchFamily="34" charset="0"/>
                <a:ea typeface="Times New Roman" panose="02020603050405020304" pitchFamily="18" charset="0"/>
                <a:cs typeface="Calibri" panose="020F0502020204030204" pitchFamily="34" charset="0"/>
              </a:rPr>
              <a:t> arbetslöshet, fattigdom och brist på utbildning. Mer än hälften av befolkningen är under 18 år. </a:t>
            </a:r>
          </a:p>
          <a:p>
            <a:pPr>
              <a:spcAft>
                <a:spcPts val="600"/>
              </a:spcAft>
            </a:pPr>
            <a:r>
              <a:rPr lang="sv-SE" sz="1300" dirty="0" err="1">
                <a:effectLst/>
                <a:latin typeface="Calibri" panose="020F0502020204030204" pitchFamily="34" charset="0"/>
                <a:ea typeface="Times New Roman" panose="02020603050405020304" pitchFamily="18" charset="0"/>
                <a:cs typeface="Calibri" panose="020F0502020204030204" pitchFamily="34" charset="0"/>
              </a:rPr>
              <a:t>Youth</a:t>
            </a:r>
            <a:r>
              <a:rPr lang="sv-SE" sz="1300" dirty="0">
                <a:effectLst/>
                <a:latin typeface="Calibri" panose="020F0502020204030204" pitchFamily="34" charset="0"/>
                <a:ea typeface="Times New Roman" panose="02020603050405020304" pitchFamily="18" charset="0"/>
                <a:cs typeface="Calibri" panose="020F0502020204030204" pitchFamily="34" charset="0"/>
              </a:rPr>
              <a:t> Kids International arbetade i Ghana i samarbete med Hoppets Stjärna och Ghana </a:t>
            </a:r>
            <a:r>
              <a:rPr lang="sv-SE" sz="1300" dirty="0" err="1">
                <a:effectLst/>
                <a:latin typeface="Calibri" panose="020F0502020204030204" pitchFamily="34" charset="0"/>
                <a:ea typeface="Times New Roman" panose="02020603050405020304" pitchFamily="18" charset="0"/>
                <a:cs typeface="Calibri" panose="020F0502020204030204" pitchFamily="34" charset="0"/>
              </a:rPr>
              <a:t>Education</a:t>
            </a:r>
            <a:r>
              <a:rPr lang="sv-SE" sz="1300" dirty="0">
                <a:effectLst/>
                <a:latin typeface="Calibri" panose="020F0502020204030204" pitchFamily="34" charset="0"/>
                <a:ea typeface="Times New Roman" panose="02020603050405020304" pitchFamily="18" charset="0"/>
                <a:cs typeface="Calibri" panose="020F0502020204030204" pitchFamily="34" charset="0"/>
              </a:rPr>
              <a:t> Service (GES) </a:t>
            </a:r>
            <a:r>
              <a:rPr lang="sv-SE" sz="1300" dirty="0" err="1">
                <a:effectLst/>
                <a:latin typeface="Calibri" panose="020F0502020204030204" pitchFamily="34" charset="0"/>
                <a:ea typeface="Times New Roman" panose="02020603050405020304" pitchFamily="18" charset="0"/>
                <a:cs typeface="Calibri" panose="020F0502020204030204" pitchFamily="34" charset="0"/>
              </a:rPr>
              <a:t>Ministry</a:t>
            </a:r>
            <a:r>
              <a:rPr lang="sv-SE" sz="1300" dirty="0">
                <a:effectLst/>
                <a:latin typeface="Calibri" panose="020F0502020204030204" pitchFamily="34" charset="0"/>
                <a:ea typeface="Times New Roman" panose="02020603050405020304" pitchFamily="18" charset="0"/>
                <a:cs typeface="Calibri" panose="020F0502020204030204" pitchFamily="34" charset="0"/>
              </a:rPr>
              <a:t> </a:t>
            </a:r>
            <a:r>
              <a:rPr lang="sv-SE" sz="1300" dirty="0" err="1">
                <a:effectLst/>
                <a:latin typeface="Calibri" panose="020F0502020204030204" pitchFamily="34" charset="0"/>
                <a:ea typeface="Times New Roman" panose="02020603050405020304" pitchFamily="18" charset="0"/>
                <a:cs typeface="Calibri" panose="020F0502020204030204" pitchFamily="34" charset="0"/>
              </a:rPr>
              <a:t>of</a:t>
            </a:r>
            <a:r>
              <a:rPr lang="sv-SE" sz="1300" dirty="0">
                <a:effectLst/>
                <a:latin typeface="Calibri" panose="020F0502020204030204" pitchFamily="34" charset="0"/>
                <a:ea typeface="Times New Roman" panose="02020603050405020304" pitchFamily="18" charset="0"/>
                <a:cs typeface="Calibri" panose="020F0502020204030204" pitchFamily="34" charset="0"/>
              </a:rPr>
              <a:t> </a:t>
            </a:r>
            <a:r>
              <a:rPr lang="sv-SE" sz="1300" dirty="0" err="1">
                <a:effectLst/>
                <a:latin typeface="Calibri" panose="020F0502020204030204" pitchFamily="34" charset="0"/>
                <a:ea typeface="Times New Roman" panose="02020603050405020304" pitchFamily="18" charset="0"/>
                <a:cs typeface="Calibri" panose="020F0502020204030204" pitchFamily="34" charset="0"/>
              </a:rPr>
              <a:t>Education</a:t>
            </a:r>
            <a:r>
              <a:rPr lang="sv-SE" sz="1300" dirty="0">
                <a:effectLst/>
                <a:latin typeface="Calibri" panose="020F0502020204030204" pitchFamily="34" charset="0"/>
                <a:ea typeface="Times New Roman" panose="02020603050405020304" pitchFamily="18" charset="0"/>
                <a:cs typeface="Calibri" panose="020F0502020204030204" pitchFamily="34" charset="0"/>
              </a:rPr>
              <a:t> (1999-2003)</a:t>
            </a:r>
          </a:p>
          <a:p>
            <a:endParaRPr lang="sv-SE" sz="1300" dirty="0"/>
          </a:p>
        </p:txBody>
      </p:sp>
      <p:pic>
        <p:nvPicPr>
          <p:cNvPr id="14" name="Bildobjekt 13" descr="Youth Kids logo">
            <a:extLst>
              <a:ext uri="{FF2B5EF4-FFF2-40B4-BE49-F238E27FC236}">
                <a16:creationId xmlns:a16="http://schemas.microsoft.com/office/drawing/2014/main" id="{3BEAE912-F4A4-406F-BBEF-06CEE90ED9B8}"/>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470464" y="584638"/>
            <a:ext cx="2565029" cy="2155883"/>
          </a:xfrm>
          <a:custGeom>
            <a:avLst/>
            <a:gdLst/>
            <a:ahLst/>
            <a:cxnLst/>
            <a:rect l="l" t="t" r="r" b="b"/>
            <a:pathLst>
              <a:path w="1964763" h="1856167">
                <a:moveTo>
                  <a:pt x="34265" y="0"/>
                </a:moveTo>
                <a:lnTo>
                  <a:pt x="1930498" y="0"/>
                </a:lnTo>
                <a:cubicBezTo>
                  <a:pt x="1949422" y="0"/>
                  <a:pt x="1964763" y="15341"/>
                  <a:pt x="1964763" y="34265"/>
                </a:cubicBezTo>
                <a:lnTo>
                  <a:pt x="1964763" y="1821902"/>
                </a:lnTo>
                <a:cubicBezTo>
                  <a:pt x="1964763" y="1840826"/>
                  <a:pt x="1949422" y="1856167"/>
                  <a:pt x="1930498" y="1856167"/>
                </a:cubicBezTo>
                <a:lnTo>
                  <a:pt x="34265" y="1856167"/>
                </a:lnTo>
                <a:cubicBezTo>
                  <a:pt x="15341" y="1856167"/>
                  <a:pt x="0" y="1840826"/>
                  <a:pt x="0" y="1821902"/>
                </a:cubicBezTo>
                <a:lnTo>
                  <a:pt x="0" y="34265"/>
                </a:lnTo>
                <a:cubicBezTo>
                  <a:pt x="0" y="15341"/>
                  <a:pt x="15341" y="0"/>
                  <a:pt x="34265" y="0"/>
                </a:cubicBezTo>
                <a:close/>
              </a:path>
            </a:pathLst>
          </a:custGeom>
          <a:noFill/>
        </p:spPr>
      </p:pic>
      <p:sp>
        <p:nvSpPr>
          <p:cNvPr id="30" name="Freeform: Shape 29">
            <a:extLst>
              <a:ext uri="{FF2B5EF4-FFF2-40B4-BE49-F238E27FC236}">
                <a16:creationId xmlns:a16="http://schemas.microsoft.com/office/drawing/2014/main" id="{07062BB1-E215-424E-80C4-7E1CF179A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0301"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B368E167-B2D7-4904-BB6B-AE0486A2C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295758"/>
            <a:ext cx="1261243" cy="1648694"/>
          </a:xfrm>
          <a:custGeom>
            <a:avLst/>
            <a:gdLst>
              <a:gd name="connsiteX0" fmla="*/ 824347 w 1261243"/>
              <a:gd name="connsiteY0" fmla="*/ 0 h 1648694"/>
              <a:gd name="connsiteX1" fmla="*/ 1145220 w 1261243"/>
              <a:gd name="connsiteY1" fmla="*/ 64781 h 1648694"/>
              <a:gd name="connsiteX2" fmla="*/ 1261243 w 1261243"/>
              <a:gd name="connsiteY2" fmla="*/ 127757 h 1648694"/>
              <a:gd name="connsiteX3" fmla="*/ 1261243 w 1261243"/>
              <a:gd name="connsiteY3" fmla="*/ 1520938 h 1648694"/>
              <a:gd name="connsiteX4" fmla="*/ 1145220 w 1261243"/>
              <a:gd name="connsiteY4" fmla="*/ 1583913 h 1648694"/>
              <a:gd name="connsiteX5" fmla="*/ 824347 w 1261243"/>
              <a:gd name="connsiteY5" fmla="*/ 1648694 h 1648694"/>
              <a:gd name="connsiteX6" fmla="*/ 0 w 1261243"/>
              <a:gd name="connsiteY6" fmla="*/ 824347 h 1648694"/>
              <a:gd name="connsiteX7" fmla="*/ 824347 w 1261243"/>
              <a:gd name="connsiteY7" fmla="*/ 0 h 164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1243" h="1648694">
                <a:moveTo>
                  <a:pt x="824347" y="0"/>
                </a:moveTo>
                <a:cubicBezTo>
                  <a:pt x="938165" y="0"/>
                  <a:pt x="1046596" y="23067"/>
                  <a:pt x="1145220" y="64781"/>
                </a:cubicBezTo>
                <a:lnTo>
                  <a:pt x="1261243" y="127757"/>
                </a:lnTo>
                <a:lnTo>
                  <a:pt x="1261243" y="1520938"/>
                </a:lnTo>
                <a:lnTo>
                  <a:pt x="1145220" y="1583913"/>
                </a:lnTo>
                <a:cubicBezTo>
                  <a:pt x="1046596" y="1625627"/>
                  <a:pt x="938165" y="1648694"/>
                  <a:pt x="824347" y="1648694"/>
                </a:cubicBezTo>
                <a:cubicBezTo>
                  <a:pt x="369073" y="1648694"/>
                  <a:pt x="0" y="1279621"/>
                  <a:pt x="0" y="824347"/>
                </a:cubicBezTo>
                <a:cubicBezTo>
                  <a:pt x="0" y="369073"/>
                  <a:pt x="369073" y="0"/>
                  <a:pt x="824347" y="0"/>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6FD0FBFA-B43E-40C1-A6E4-B88234171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112432" y="4748447"/>
            <a:ext cx="569514" cy="569514"/>
          </a:xfrm>
          <a:prstGeom prst="ellipse">
            <a:avLst/>
          </a:prstGeom>
          <a:noFill/>
          <a:ln w="127000">
            <a:solidFill>
              <a:schemeClr val="accent5">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Bildobjekt 4" descr="En bild som visar text, karta&#10;&#10;Automatiskt genererad beskrivning">
            <a:extLst>
              <a:ext uri="{FF2B5EF4-FFF2-40B4-BE49-F238E27FC236}">
                <a16:creationId xmlns:a16="http://schemas.microsoft.com/office/drawing/2014/main" id="{0394EB85-A8FE-4426-95C2-D5DD2E3F31E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9279" b="16721"/>
          <a:stretch/>
        </p:blipFill>
        <p:spPr>
          <a:xfrm>
            <a:off x="3462220" y="2209653"/>
            <a:ext cx="2565029" cy="2565028"/>
          </a:xfrm>
          <a:custGeom>
            <a:avLst/>
            <a:gdLst/>
            <a:ahLst/>
            <a:cxnLst/>
            <a:rect l="l" t="t" r="r" b="b"/>
            <a:pathLst>
              <a:path w="1964763" h="1856167">
                <a:moveTo>
                  <a:pt x="34265" y="0"/>
                </a:moveTo>
                <a:lnTo>
                  <a:pt x="1930498" y="0"/>
                </a:lnTo>
                <a:cubicBezTo>
                  <a:pt x="1949422" y="0"/>
                  <a:pt x="1964763" y="15341"/>
                  <a:pt x="1964763" y="34265"/>
                </a:cubicBezTo>
                <a:lnTo>
                  <a:pt x="1964763" y="1821902"/>
                </a:lnTo>
                <a:cubicBezTo>
                  <a:pt x="1964763" y="1840826"/>
                  <a:pt x="1949422" y="1856167"/>
                  <a:pt x="1930498" y="1856167"/>
                </a:cubicBezTo>
                <a:lnTo>
                  <a:pt x="34265" y="1856167"/>
                </a:lnTo>
                <a:cubicBezTo>
                  <a:pt x="15341" y="1856167"/>
                  <a:pt x="0" y="1840826"/>
                  <a:pt x="0" y="1821902"/>
                </a:cubicBezTo>
                <a:lnTo>
                  <a:pt x="0" y="34265"/>
                </a:lnTo>
                <a:cubicBezTo>
                  <a:pt x="0" y="15341"/>
                  <a:pt x="15341" y="0"/>
                  <a:pt x="34265" y="0"/>
                </a:cubicBezTo>
                <a:close/>
              </a:path>
            </a:pathLst>
          </a:custGeom>
        </p:spPr>
      </p:pic>
      <p:sp>
        <p:nvSpPr>
          <p:cNvPr id="36" name="Freeform: Shape 35">
            <a:extLst>
              <a:ext uri="{FF2B5EF4-FFF2-40B4-BE49-F238E27FC236}">
                <a16:creationId xmlns:a16="http://schemas.microsoft.com/office/drawing/2014/main" id="{70A21480-D93D-46BE-9A94-B5A80469D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33E49524-66B4-4DB0-AD09-DC8B9874E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98354" y="6039059"/>
            <a:ext cx="1978348" cy="818941"/>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EBF8F5-ABE5-4029-A8FC-4E32622D70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36562" flipH="1">
            <a:off x="3441866" y="5166681"/>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ruta 5">
            <a:extLst>
              <a:ext uri="{FF2B5EF4-FFF2-40B4-BE49-F238E27FC236}">
                <a16:creationId xmlns:a16="http://schemas.microsoft.com/office/drawing/2014/main" id="{B3826D0D-A446-49A3-A648-4199CBAA3E7D}"/>
              </a:ext>
            </a:extLst>
          </p:cNvPr>
          <p:cNvSpPr txBox="1"/>
          <p:nvPr/>
        </p:nvSpPr>
        <p:spPr>
          <a:xfrm>
            <a:off x="9533900" y="6657945"/>
            <a:ext cx="2658100" cy="200055"/>
          </a:xfrm>
          <a:prstGeom prst="rect">
            <a:avLst/>
          </a:prstGeom>
          <a:solidFill>
            <a:srgbClr val="000000"/>
          </a:solidFill>
        </p:spPr>
        <p:txBody>
          <a:bodyPr wrap="none" rtlCol="0">
            <a:spAutoFit/>
          </a:bodyPr>
          <a:lstStyle/>
          <a:p>
            <a:pPr algn="r">
              <a:spcAft>
                <a:spcPts val="600"/>
              </a:spcAft>
            </a:pPr>
            <a:r>
              <a:rPr lang="sv-SE" sz="700">
                <a:solidFill>
                  <a:srgbClr val="FFFFFF"/>
                </a:solidFill>
                <a:hlinkClick r:id="rId4" tooltip="https://it.wikipedia.org/wiki/Regioni_del_Ghana">
                  <a:extLst>
                    <a:ext uri="{A12FA001-AC4F-418D-AE19-62706E023703}">
                      <ahyp:hlinkClr xmlns:ahyp="http://schemas.microsoft.com/office/drawing/2018/hyperlinkcolor" val="tx"/>
                    </a:ext>
                  </a:extLst>
                </a:hlinkClick>
              </a:rPr>
              <a:t>Det här fotot</a:t>
            </a:r>
            <a:r>
              <a:rPr lang="sv-SE" sz="700">
                <a:solidFill>
                  <a:srgbClr val="FFFFFF"/>
                </a:solidFill>
              </a:rPr>
              <a:t> av Okänd författare licensieras enligt </a:t>
            </a:r>
            <a:r>
              <a:rPr lang="sv-SE"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sv-SE" sz="700">
              <a:solidFill>
                <a:srgbClr val="FFFFFF"/>
              </a:solidFill>
            </a:endParaRPr>
          </a:p>
        </p:txBody>
      </p:sp>
    </p:spTree>
    <p:extLst>
      <p:ext uri="{BB962C8B-B14F-4D97-AF65-F5344CB8AC3E}">
        <p14:creationId xmlns:p14="http://schemas.microsoft.com/office/powerpoint/2010/main" val="3063450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9B161DF-E457-41D5-83AD-378B43003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B1D88EFC-4F7D-42C9-9115-D64F90EEA286}"/>
              </a:ext>
            </a:extLst>
          </p:cNvPr>
          <p:cNvSpPr>
            <a:spLocks noGrp="1"/>
          </p:cNvSpPr>
          <p:nvPr>
            <p:ph type="title"/>
          </p:nvPr>
        </p:nvSpPr>
        <p:spPr>
          <a:xfrm>
            <a:off x="6151294" y="486184"/>
            <a:ext cx="5397237" cy="1325563"/>
          </a:xfrm>
        </p:spPr>
        <p:txBody>
          <a:bodyPr>
            <a:normAutofit/>
          </a:bodyPr>
          <a:lstStyle/>
          <a:p>
            <a:r>
              <a:rPr lang="sv-SE" b="1" cap="all" dirty="0">
                <a:effectLst/>
                <a:latin typeface="Cambria" panose="02040503050406030204" pitchFamily="18" charset="0"/>
              </a:rPr>
              <a:t>Utmaningar</a:t>
            </a:r>
            <a:br>
              <a:rPr lang="sv-SE" b="1" cap="all" dirty="0">
                <a:effectLst/>
                <a:latin typeface="Cambria" panose="02040503050406030204" pitchFamily="18" charset="0"/>
              </a:rPr>
            </a:br>
            <a:endParaRPr lang="sv-SE" dirty="0"/>
          </a:p>
        </p:txBody>
      </p:sp>
      <p:pic>
        <p:nvPicPr>
          <p:cNvPr id="4" name="Bildobjekt 3" descr="En bild som visar inomhus, bord, tak, person&#10;&#10;Automatiskt genererad beskrivning">
            <a:extLst>
              <a:ext uri="{FF2B5EF4-FFF2-40B4-BE49-F238E27FC236}">
                <a16:creationId xmlns:a16="http://schemas.microsoft.com/office/drawing/2014/main" id="{63452C78-DA65-4422-B128-3D139443FA98}"/>
              </a:ext>
            </a:extLst>
          </p:cNvPr>
          <p:cNvPicPr/>
          <p:nvPr/>
        </p:nvPicPr>
        <p:blipFill rotWithShape="1">
          <a:blip r:embed="rId2" cstate="print">
            <a:extLst>
              <a:ext uri="{28A0092B-C50C-407E-A947-70E740481C1C}">
                <a14:useLocalDpi xmlns:a14="http://schemas.microsoft.com/office/drawing/2010/main" val="0"/>
              </a:ext>
            </a:extLst>
          </a:blip>
          <a:srcRect t="25917" b="5424"/>
          <a:stretch/>
        </p:blipFill>
        <p:spPr bwMode="auto">
          <a:xfrm>
            <a:off x="643466" y="579155"/>
            <a:ext cx="5130797" cy="2642068"/>
          </a:xfrm>
          <a:custGeom>
            <a:avLst/>
            <a:gdLst/>
            <a:ahLst/>
            <a:cxnLst/>
            <a:rect l="l" t="t" r="r" b="b"/>
            <a:pathLst>
              <a:path w="4252881" h="4252881">
                <a:moveTo>
                  <a:pt x="95137" y="0"/>
                </a:moveTo>
                <a:lnTo>
                  <a:pt x="4157744" y="0"/>
                </a:lnTo>
                <a:cubicBezTo>
                  <a:pt x="4210287" y="0"/>
                  <a:pt x="4252881" y="42594"/>
                  <a:pt x="4252881" y="95137"/>
                </a:cubicBezTo>
                <a:lnTo>
                  <a:pt x="4252881" y="4157744"/>
                </a:lnTo>
                <a:cubicBezTo>
                  <a:pt x="4252881" y="4210287"/>
                  <a:pt x="4210287" y="4252881"/>
                  <a:pt x="4157744" y="4252881"/>
                </a:cubicBezTo>
                <a:lnTo>
                  <a:pt x="95137" y="4252881"/>
                </a:lnTo>
                <a:cubicBezTo>
                  <a:pt x="42594" y="4252881"/>
                  <a:pt x="0" y="4210287"/>
                  <a:pt x="0" y="4157744"/>
                </a:cubicBezTo>
                <a:lnTo>
                  <a:pt x="0" y="95137"/>
                </a:lnTo>
                <a:cubicBezTo>
                  <a:pt x="0" y="42594"/>
                  <a:pt x="42594" y="0"/>
                  <a:pt x="95137" y="0"/>
                </a:cubicBezTo>
                <a:close/>
              </a:path>
            </a:pathLst>
          </a:custGeom>
          <a:noFill/>
        </p:spPr>
      </p:pic>
      <p:pic>
        <p:nvPicPr>
          <p:cNvPr id="7" name="Bildobjekt 6">
            <a:extLst>
              <a:ext uri="{FF2B5EF4-FFF2-40B4-BE49-F238E27FC236}">
                <a16:creationId xmlns:a16="http://schemas.microsoft.com/office/drawing/2014/main" id="{C79190C8-08E2-490F-89A2-C14905F2E182}"/>
              </a:ext>
            </a:extLst>
          </p:cNvPr>
          <p:cNvPicPr>
            <a:picLocks noChangeAspect="1"/>
          </p:cNvPicPr>
          <p:nvPr/>
        </p:nvPicPr>
        <p:blipFill rotWithShape="1">
          <a:blip r:embed="rId3"/>
          <a:srcRect t="25724" r="2" b="5234"/>
          <a:stretch/>
        </p:blipFill>
        <p:spPr>
          <a:xfrm>
            <a:off x="671966" y="3543301"/>
            <a:ext cx="5102297" cy="264206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29" name="Rectangle 28">
            <a:extLst>
              <a:ext uri="{FF2B5EF4-FFF2-40B4-BE49-F238E27FC236}">
                <a16:creationId xmlns:a16="http://schemas.microsoft.com/office/drawing/2014/main" id="{107D50C9-F568-423A-A839-B49874AAEE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9499" y="4590068"/>
            <a:ext cx="624734" cy="62473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Platshållare för innehåll 2">
            <a:extLst>
              <a:ext uri="{FF2B5EF4-FFF2-40B4-BE49-F238E27FC236}">
                <a16:creationId xmlns:a16="http://schemas.microsoft.com/office/drawing/2014/main" id="{399B625E-C7F0-47A1-8F03-62E798B3B5FB}"/>
              </a:ext>
            </a:extLst>
          </p:cNvPr>
          <p:cNvSpPr>
            <a:spLocks noGrp="1"/>
          </p:cNvSpPr>
          <p:nvPr>
            <p:ph idx="1"/>
          </p:nvPr>
        </p:nvSpPr>
        <p:spPr>
          <a:xfrm>
            <a:off x="6151294" y="1946684"/>
            <a:ext cx="5397237" cy="4351338"/>
          </a:xfrm>
        </p:spPr>
        <p:txBody>
          <a:bodyPr>
            <a:normAutofit/>
          </a:bodyPr>
          <a:lstStyle/>
          <a:p>
            <a:pPr marL="0" indent="0">
              <a:spcAft>
                <a:spcPts val="600"/>
              </a:spcAft>
              <a:buNone/>
            </a:pPr>
            <a:r>
              <a:rPr lang="sv-SE" sz="2200" b="1" i="1" spc="50" dirty="0">
                <a:latin typeface="Calibri" panose="020F0502020204030204" pitchFamily="34" charset="0"/>
                <a:cs typeface="Calibri" panose="020F0502020204030204" pitchFamily="34" charset="0"/>
              </a:rPr>
              <a:t>Permanenta klassrum </a:t>
            </a:r>
          </a:p>
          <a:p>
            <a:pPr>
              <a:spcAft>
                <a:spcPts val="600"/>
              </a:spcAft>
            </a:pPr>
            <a:r>
              <a:rPr lang="sv-SE" sz="2200" dirty="0">
                <a:effectLst/>
                <a:latin typeface="Calibri" panose="020F0502020204030204" pitchFamily="34" charset="0"/>
                <a:ea typeface="Times New Roman" panose="02020603050405020304" pitchFamily="18" charset="0"/>
                <a:cs typeface="Calibri" panose="020F0502020204030204" pitchFamily="34" charset="0"/>
              </a:rPr>
              <a:t>Det finns stora behov av permanenta klassrum till skolan. Både vind och sol gör det svårt för barnen att koncentrera sig på lärandet. </a:t>
            </a:r>
          </a:p>
          <a:p>
            <a:pPr>
              <a:spcAft>
                <a:spcPts val="600"/>
              </a:spcAft>
            </a:pPr>
            <a:r>
              <a:rPr lang="sv-SE" sz="2200" dirty="0">
                <a:effectLst/>
                <a:latin typeface="Calibri" panose="020F0502020204030204" pitchFamily="34" charset="0"/>
                <a:ea typeface="Times New Roman" panose="02020603050405020304" pitchFamily="18" charset="0"/>
                <a:cs typeface="Calibri" panose="020F0502020204030204" pitchFamily="34" charset="0"/>
              </a:rPr>
              <a:t>Cosmos började bygga upp väggarna på tre klassrum med toaletter och ett kontor. Corona-pandemin</a:t>
            </a:r>
            <a:r>
              <a:rPr lang="sv-SE" sz="2200" dirty="0">
                <a:latin typeface="Calibri" panose="020F0502020204030204" pitchFamily="34" charset="0"/>
                <a:ea typeface="Times New Roman" panose="02020603050405020304" pitchFamily="18" charset="0"/>
                <a:cs typeface="Calibri" panose="020F0502020204030204" pitchFamily="34" charset="0"/>
              </a:rPr>
              <a:t> </a:t>
            </a:r>
            <a:r>
              <a:rPr lang="sv-SE" sz="2200" dirty="0">
                <a:effectLst/>
                <a:latin typeface="Calibri" panose="020F0502020204030204" pitchFamily="34" charset="0"/>
                <a:ea typeface="Times New Roman" panose="02020603050405020304" pitchFamily="18" charset="0"/>
                <a:cs typeface="Calibri" panose="020F0502020204030204" pitchFamily="34" charset="0"/>
              </a:rPr>
              <a:t>har gjort att de är tvungna att avsluta byggandet.</a:t>
            </a:r>
          </a:p>
          <a:p>
            <a:pPr>
              <a:spcAft>
                <a:spcPts val="600"/>
              </a:spcAft>
            </a:pPr>
            <a:r>
              <a:rPr lang="sv-SE" sz="2200" dirty="0">
                <a:latin typeface="Calibri" panose="020F0502020204030204" pitchFamily="34" charset="0"/>
                <a:ea typeface="Times New Roman" panose="02020603050405020304" pitchFamily="18" charset="0"/>
                <a:cs typeface="Calibri" panose="020F0502020204030204" pitchFamily="34" charset="0"/>
              </a:rPr>
              <a:t>Skolan kommer att starta i januari 2021. För att det ska bli möjligt behöver skolan byggnader för att kunna ta emot barnen.</a:t>
            </a:r>
            <a:endParaRPr lang="sv-SE" sz="22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570397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F0F49789-8C6B-40AD-B05A-73632889CDAC}"/>
              </a:ext>
            </a:extLst>
          </p:cNvPr>
          <p:cNvSpPr>
            <a:spLocks noGrp="1"/>
          </p:cNvSpPr>
          <p:nvPr>
            <p:ph type="title"/>
          </p:nvPr>
        </p:nvSpPr>
        <p:spPr>
          <a:xfrm>
            <a:off x="838199" y="365125"/>
            <a:ext cx="6720281" cy="1325563"/>
          </a:xfrm>
        </p:spPr>
        <p:txBody>
          <a:bodyPr>
            <a:normAutofit/>
          </a:bodyPr>
          <a:lstStyle/>
          <a:p>
            <a:r>
              <a:rPr lang="sv-SE" dirty="0"/>
              <a:t>Inkomstbringande aktiviteter</a:t>
            </a:r>
          </a:p>
        </p:txBody>
      </p:sp>
      <p:sp>
        <p:nvSpPr>
          <p:cNvPr id="3" name="Platshållare för innehåll 2">
            <a:extLst>
              <a:ext uri="{FF2B5EF4-FFF2-40B4-BE49-F238E27FC236}">
                <a16:creationId xmlns:a16="http://schemas.microsoft.com/office/drawing/2014/main" id="{1E70663B-79F6-4D47-8283-E0039F84BCDB}"/>
              </a:ext>
            </a:extLst>
          </p:cNvPr>
          <p:cNvSpPr>
            <a:spLocks noGrp="1"/>
          </p:cNvSpPr>
          <p:nvPr>
            <p:ph idx="1"/>
          </p:nvPr>
        </p:nvSpPr>
        <p:spPr>
          <a:xfrm>
            <a:off x="469783" y="1825625"/>
            <a:ext cx="5755919" cy="4351338"/>
          </a:xfrm>
        </p:spPr>
        <p:txBody>
          <a:bodyPr>
            <a:normAutofit lnSpcReduction="10000"/>
          </a:bodyPr>
          <a:lstStyle/>
          <a:p>
            <a:pPr marL="0" indent="0">
              <a:buNone/>
            </a:pPr>
            <a:r>
              <a:rPr lang="sv-SE" sz="2000" b="1" cap="all" spc="50" dirty="0">
                <a:effectLst/>
                <a:latin typeface="Calibri" panose="020F0502020204030204" pitchFamily="34" charset="0"/>
                <a:cs typeface="Calibri" panose="020F0502020204030204" pitchFamily="34" charset="0"/>
              </a:rPr>
              <a:t>Framställa vattenflaskor med rent vatten</a:t>
            </a:r>
          </a:p>
          <a:p>
            <a:r>
              <a:rPr lang="sv-SE" sz="2000" dirty="0">
                <a:effectLst/>
                <a:latin typeface="Calibri" panose="020F0502020204030204" pitchFamily="34" charset="0"/>
                <a:ea typeface="Times New Roman" panose="02020603050405020304" pitchFamily="18" charset="0"/>
                <a:cs typeface="Calibri" panose="020F0502020204030204" pitchFamily="34" charset="0"/>
              </a:rPr>
              <a:t>Ghana är ett varmt land och det finns stora behov av rent vatten. Vattenflaskor från Cosmos Academys brunn kan säljas och ge inkomst till skolan. Det finns även möjligt att skriva info på flaskorna som PR för skolan.</a:t>
            </a:r>
          </a:p>
          <a:p>
            <a:r>
              <a:rPr lang="sv-SE" sz="2000" dirty="0">
                <a:effectLst/>
                <a:latin typeface="Calibri" panose="020F0502020204030204" pitchFamily="34" charset="0"/>
                <a:ea typeface="Times New Roman" panose="02020603050405020304" pitchFamily="18" charset="0"/>
                <a:cs typeface="Calibri" panose="020F0502020204030204" pitchFamily="34" charset="0"/>
              </a:rPr>
              <a:t>För detta behövs en speciell maskin som kostar omkring 100 000 kr. </a:t>
            </a:r>
          </a:p>
          <a:p>
            <a:pPr marL="0" indent="0">
              <a:buNone/>
            </a:pPr>
            <a:r>
              <a:rPr lang="sv-SE" sz="2000" b="1" cap="all" spc="50" dirty="0">
                <a:latin typeface="Calibri" panose="020F0502020204030204" pitchFamily="34" charset="0"/>
                <a:cs typeface="Calibri" panose="020F0502020204030204" pitchFamily="34" charset="0"/>
              </a:rPr>
              <a:t>J</a:t>
            </a:r>
            <a:r>
              <a:rPr lang="sv-SE" sz="2000" b="1" cap="all" spc="50" dirty="0">
                <a:effectLst/>
                <a:latin typeface="Calibri" panose="020F0502020204030204" pitchFamily="34" charset="0"/>
                <a:cs typeface="Calibri" panose="020F0502020204030204" pitchFamily="34" charset="0"/>
              </a:rPr>
              <a:t>ordbruks-projektet</a:t>
            </a:r>
          </a:p>
          <a:p>
            <a:pPr>
              <a:spcAft>
                <a:spcPts val="600"/>
              </a:spcAft>
            </a:pPr>
            <a:r>
              <a:rPr lang="sv-SE" sz="2000" dirty="0">
                <a:effectLst/>
                <a:latin typeface="Calibri" panose="020F0502020204030204" pitchFamily="34" charset="0"/>
                <a:ea typeface="Times New Roman" panose="02020603050405020304" pitchFamily="18" charset="0"/>
                <a:cs typeface="Calibri" panose="020F0502020204030204" pitchFamily="34" charset="0"/>
              </a:rPr>
              <a:t>Utveckla jordbruksprojekt tillsammans med YKI Ghana på Cosmos Academys tomt som ger mat till barnen och som kan säljas.</a:t>
            </a:r>
          </a:p>
          <a:p>
            <a:r>
              <a:rPr lang="sv-SE" sz="2000" dirty="0">
                <a:effectLst/>
                <a:latin typeface="Calibri" panose="020F0502020204030204" pitchFamily="34" charset="0"/>
                <a:ea typeface="Times New Roman" panose="02020603050405020304" pitchFamily="18" charset="0"/>
                <a:cs typeface="Calibri" panose="020F0502020204030204" pitchFamily="34" charset="0"/>
              </a:rPr>
              <a:t>Erbjuda hjälp till närliggande jordbruk.</a:t>
            </a:r>
            <a:endParaRPr lang="sv-SE" sz="2000" b="1" cap="all" spc="50" dirty="0">
              <a:effectLst/>
              <a:latin typeface="Calibri" panose="020F0502020204030204" pitchFamily="34" charset="0"/>
              <a:cs typeface="Calibri" panose="020F0502020204030204" pitchFamily="34" charset="0"/>
            </a:endParaRPr>
          </a:p>
          <a:p>
            <a:endParaRPr lang="sv-SE" sz="2000" dirty="0"/>
          </a:p>
        </p:txBody>
      </p:sp>
      <p:pic>
        <p:nvPicPr>
          <p:cNvPr id="5" name="Bildobjekt 4" descr="En bild som visar inomhus, person, mat, kök&#10;&#10;Automatiskt genererad beskrivning">
            <a:extLst>
              <a:ext uri="{FF2B5EF4-FFF2-40B4-BE49-F238E27FC236}">
                <a16:creationId xmlns:a16="http://schemas.microsoft.com/office/drawing/2014/main" id="{1BEFB858-CC95-4BFF-874D-DBBD485DCA8F}"/>
              </a:ext>
            </a:extLst>
          </p:cNvPr>
          <p:cNvPicPr>
            <a:picLocks noChangeAspect="1"/>
          </p:cNvPicPr>
          <p:nvPr/>
        </p:nvPicPr>
        <p:blipFill rotWithShape="1">
          <a:blip r:embed="rId2">
            <a:extLst>
              <a:ext uri="{28A0092B-C50C-407E-A947-70E740481C1C}">
                <a14:useLocalDpi xmlns:a14="http://schemas.microsoft.com/office/drawing/2010/main" val="0"/>
              </a:ext>
            </a:extLst>
          </a:blip>
          <a:srcRect t="9362" b="15747"/>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2" name="Oval 11">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Arc 13">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637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B5416ECE-CAB3-461E-A18D-896F002CD68A}"/>
              </a:ext>
            </a:extLst>
          </p:cNvPr>
          <p:cNvSpPr>
            <a:spLocks noGrp="1"/>
          </p:cNvSpPr>
          <p:nvPr>
            <p:ph type="title"/>
          </p:nvPr>
        </p:nvSpPr>
        <p:spPr>
          <a:xfrm>
            <a:off x="838201" y="365125"/>
            <a:ext cx="5393360" cy="1325563"/>
          </a:xfrm>
        </p:spPr>
        <p:txBody>
          <a:bodyPr>
            <a:normAutofit/>
          </a:bodyPr>
          <a:lstStyle/>
          <a:p>
            <a:r>
              <a:rPr lang="sv-SE"/>
              <a:t>Planerade program</a:t>
            </a:r>
          </a:p>
        </p:txBody>
      </p:sp>
      <p:sp>
        <p:nvSpPr>
          <p:cNvPr id="28" name="Freeform: Shape 27">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tshållare för innehåll 2">
            <a:extLst>
              <a:ext uri="{FF2B5EF4-FFF2-40B4-BE49-F238E27FC236}">
                <a16:creationId xmlns:a16="http://schemas.microsoft.com/office/drawing/2014/main" id="{6AB68D2B-9C90-4454-8F3C-8098101B4477}"/>
              </a:ext>
            </a:extLst>
          </p:cNvPr>
          <p:cNvSpPr>
            <a:spLocks noGrp="1"/>
          </p:cNvSpPr>
          <p:nvPr>
            <p:ph idx="1"/>
          </p:nvPr>
        </p:nvSpPr>
        <p:spPr>
          <a:xfrm>
            <a:off x="838200" y="1825625"/>
            <a:ext cx="5393361" cy="4351338"/>
          </a:xfrm>
        </p:spPr>
        <p:txBody>
          <a:bodyPr>
            <a:normAutofit/>
          </a:bodyPr>
          <a:lstStyle/>
          <a:p>
            <a:pPr marL="342900" lvl="0" indent="-342900">
              <a:spcAft>
                <a:spcPts val="600"/>
              </a:spcAft>
              <a:buFont typeface="+mj-lt"/>
              <a:buAutoNum type="arabicPeriod"/>
            </a:pPr>
            <a:r>
              <a:rPr lang="sv-SE" sz="1300" b="1" i="1" spc="50" dirty="0">
                <a:effectLst/>
                <a:latin typeface="Cambria" panose="02040503050406030204" pitchFamily="18" charset="0"/>
              </a:rPr>
              <a:t>Delaktighet och kapacitetsutbildning av Föräldrar/vårdnadshavare.</a:t>
            </a:r>
            <a:r>
              <a:rPr lang="sv-SE" sz="13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spcAft>
                <a:spcPts val="600"/>
              </a:spcAft>
            </a:pPr>
            <a:r>
              <a:rPr lang="sv-SE" sz="1300" dirty="0">
                <a:effectLst/>
                <a:latin typeface="Calibri" panose="020F0502020204030204" pitchFamily="34" charset="0"/>
                <a:ea typeface="Times New Roman" panose="02020603050405020304" pitchFamily="18" charset="0"/>
                <a:cs typeface="Calibri" panose="020F0502020204030204" pitchFamily="34" charset="0"/>
              </a:rPr>
              <a:t>Involvera föräldrar/vårdnadshavare i framställning av lokalt tillverkade pedagogiska hjälpmedel och leksaker. </a:t>
            </a:r>
          </a:p>
          <a:p>
            <a:pPr>
              <a:spcAft>
                <a:spcPts val="600"/>
              </a:spcAft>
            </a:pPr>
            <a:r>
              <a:rPr lang="sv-SE" sz="1300" dirty="0">
                <a:effectLst/>
                <a:latin typeface="Calibri" panose="020F0502020204030204" pitchFamily="34" charset="0"/>
                <a:ea typeface="Times New Roman" panose="02020603050405020304" pitchFamily="18" charset="0"/>
                <a:cs typeface="Calibri" panose="020F0502020204030204" pitchFamily="34" charset="0"/>
              </a:rPr>
              <a:t>Föräldrautbildning: Utmana och utveckla föräldrarnas/vårdnadshavares förmåga att ge sina barn en bra start i livet och hur de kan medverka till barnet lärande och utveckling</a:t>
            </a:r>
            <a:r>
              <a:rPr lang="sv-SE" sz="13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indent="0">
              <a:spcAft>
                <a:spcPts val="600"/>
              </a:spcAft>
              <a:buNone/>
            </a:pPr>
            <a:r>
              <a:rPr lang="sv-SE" sz="1300" b="1" i="1" spc="50" dirty="0">
                <a:latin typeface="Cambria" panose="02040503050406030204" pitchFamily="18" charset="0"/>
              </a:rPr>
              <a:t>2. </a:t>
            </a:r>
            <a:r>
              <a:rPr lang="sv-SE" sz="1300" b="1" i="1" spc="50" dirty="0">
                <a:effectLst/>
                <a:latin typeface="Cambria" panose="02040503050406030204" pitchFamily="18" charset="0"/>
              </a:rPr>
              <a:t>Vidareutbildning av lärare</a:t>
            </a:r>
          </a:p>
          <a:p>
            <a:pPr>
              <a:spcAft>
                <a:spcPts val="600"/>
              </a:spcAft>
            </a:pPr>
            <a:r>
              <a:rPr lang="sv-SE" sz="1300" dirty="0">
                <a:latin typeface="Calibri" panose="020F0502020204030204" pitchFamily="34" charset="0"/>
                <a:cs typeface="Calibri" panose="020F0502020204030204" pitchFamily="34" charset="0"/>
              </a:rPr>
              <a:t>YKI önskar hjälpa skolan med vidareutbildning av lärarnara. YKI har skrivit läromedel för förskolor som vi vill använda på skolan. Vår förhoppning är att det kan bli ett resurscenter och en modellskola för förskolor i Ghana.</a:t>
            </a:r>
          </a:p>
          <a:p>
            <a:pPr marL="0" indent="0">
              <a:spcAft>
                <a:spcPts val="600"/>
              </a:spcAft>
              <a:buNone/>
            </a:pPr>
            <a:r>
              <a:rPr lang="sv-SE" sz="1300" b="1" i="1" spc="50" dirty="0">
                <a:latin typeface="Cambria" panose="02040503050406030204" pitchFamily="18" charset="0"/>
              </a:rPr>
              <a:t>3. Utbytesprogram </a:t>
            </a:r>
          </a:p>
          <a:p>
            <a:pPr>
              <a:spcAft>
                <a:spcPts val="600"/>
              </a:spcAft>
            </a:pPr>
            <a:r>
              <a:rPr lang="sv-SE" sz="1300" dirty="0">
                <a:latin typeface="Calibri" panose="020F0502020204030204" pitchFamily="34" charset="0"/>
                <a:cs typeface="Calibri" panose="020F0502020204030204" pitchFamily="34" charset="0"/>
              </a:rPr>
              <a:t>Tillsammans med Cosmos Academy  planer vi att utveckla ett utbytesprogram mellan skolor i Sverige, och Ghana samt med fotbollsförbund  i Sverige</a:t>
            </a:r>
            <a:endParaRPr lang="sv-SE" sz="1300" b="1" i="1" spc="50" dirty="0">
              <a:effectLst/>
              <a:latin typeface="Cambria" panose="02040503050406030204" pitchFamily="18" charset="0"/>
            </a:endParaRPr>
          </a:p>
          <a:p>
            <a:endParaRPr lang="sv-SE" sz="1300" dirty="0"/>
          </a:p>
        </p:txBody>
      </p:sp>
      <p:sp>
        <p:nvSpPr>
          <p:cNvPr id="30" name="Oval 29">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Bildobjekt 4" descr="En bild som visar person, inomhus, barn, pojke&#10;&#10;Automatiskt genererad beskrivning">
            <a:extLst>
              <a:ext uri="{FF2B5EF4-FFF2-40B4-BE49-F238E27FC236}">
                <a16:creationId xmlns:a16="http://schemas.microsoft.com/office/drawing/2014/main" id="{275D11F5-268C-40CB-92BE-310580108073}"/>
              </a:ext>
            </a:extLst>
          </p:cNvPr>
          <p:cNvPicPr>
            <a:picLocks noChangeAspect="1"/>
          </p:cNvPicPr>
          <p:nvPr/>
        </p:nvPicPr>
        <p:blipFill rotWithShape="1">
          <a:blip r:embed="rId2">
            <a:extLst>
              <a:ext uri="{28A0092B-C50C-407E-A947-70E740481C1C}">
                <a14:useLocalDpi xmlns:a14="http://schemas.microsoft.com/office/drawing/2010/main" val="0"/>
              </a:ext>
            </a:extLst>
          </a:blip>
          <a:srcRect r="5" b="5"/>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34" name="Freeform: Shape 33">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4254"/>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6" name="Straight Connector 35">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8" name="Freeform: Shape 37">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23449"/>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526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59875DB-5139-471D-AD03-A58E65EFF2AE}"/>
              </a:ext>
            </a:extLst>
          </p:cNvPr>
          <p:cNvPicPr>
            <a:picLocks noChangeAspect="1"/>
          </p:cNvPicPr>
          <p:nvPr/>
        </p:nvPicPr>
        <p:blipFill>
          <a:blip r:embed="rId2"/>
          <a:stretch>
            <a:fillRect/>
          </a:stretch>
        </p:blipFill>
        <p:spPr>
          <a:xfrm>
            <a:off x="6096000" y="1347790"/>
            <a:ext cx="5776875" cy="4332656"/>
          </a:xfrm>
          <a:prstGeom prst="rect">
            <a:avLst/>
          </a:prstGeom>
        </p:spPr>
      </p:pic>
      <p:sp>
        <p:nvSpPr>
          <p:cNvPr id="2" name="Rubrik 1">
            <a:extLst>
              <a:ext uri="{FF2B5EF4-FFF2-40B4-BE49-F238E27FC236}">
                <a16:creationId xmlns:a16="http://schemas.microsoft.com/office/drawing/2014/main" id="{23FFD109-4FA2-43FE-A35D-454AD7788301}"/>
              </a:ext>
            </a:extLst>
          </p:cNvPr>
          <p:cNvSpPr>
            <a:spLocks noGrp="1"/>
          </p:cNvSpPr>
          <p:nvPr>
            <p:ph type="title"/>
          </p:nvPr>
        </p:nvSpPr>
        <p:spPr>
          <a:xfrm>
            <a:off x="730821" y="331158"/>
            <a:ext cx="5120114" cy="1692794"/>
          </a:xfrm>
        </p:spPr>
        <p:txBody>
          <a:bodyPr>
            <a:normAutofit/>
          </a:bodyPr>
          <a:lstStyle/>
          <a:p>
            <a:r>
              <a:rPr lang="sv-SE" sz="3700" dirty="0"/>
              <a:t>Hjälp oss att hjälpa Cosmos Academy. </a:t>
            </a:r>
          </a:p>
        </p:txBody>
      </p:sp>
      <p:sp>
        <p:nvSpPr>
          <p:cNvPr id="3" name="Platshållare för innehåll 2">
            <a:extLst>
              <a:ext uri="{FF2B5EF4-FFF2-40B4-BE49-F238E27FC236}">
                <a16:creationId xmlns:a16="http://schemas.microsoft.com/office/drawing/2014/main" id="{56E0C2E1-BFB0-42C2-A471-3ACD91E8DEED}"/>
              </a:ext>
            </a:extLst>
          </p:cNvPr>
          <p:cNvSpPr>
            <a:spLocks noGrp="1"/>
          </p:cNvSpPr>
          <p:nvPr>
            <p:ph idx="1"/>
          </p:nvPr>
        </p:nvSpPr>
        <p:spPr>
          <a:xfrm>
            <a:off x="975887" y="2218217"/>
            <a:ext cx="5120113" cy="3462228"/>
          </a:xfrm>
        </p:spPr>
        <p:txBody>
          <a:bodyPr>
            <a:normAutofit/>
          </a:bodyPr>
          <a:lstStyle/>
          <a:p>
            <a:r>
              <a:rPr lang="sv-SE" sz="2000" dirty="0">
                <a:latin typeface="Calibri" panose="020F0502020204030204" pitchFamily="34" charset="0"/>
                <a:cs typeface="Calibri" panose="020F0502020204030204" pitchFamily="34" charset="0"/>
              </a:rPr>
              <a:t>Medel till permanenta skolbyggnader och för att förbättra tomten runt skolan. </a:t>
            </a:r>
          </a:p>
          <a:p>
            <a:pPr algn="just">
              <a:spcAft>
                <a:spcPts val="600"/>
              </a:spcAft>
            </a:pPr>
            <a:r>
              <a:rPr lang="sv-SE" sz="2000" dirty="0">
                <a:latin typeface="Calibri" panose="020F0502020204030204" pitchFamily="34" charset="0"/>
                <a:cs typeface="Calibri" panose="020F0502020204030204" pitchFamily="34" charset="0"/>
              </a:rPr>
              <a:t>Möjlighet att skänka byggmaterial, möbler, leksaker, fönster, dörrar, skolmaterial, datorer till Cosmos byggprojekt. Det kommer då att skickas ut till Ghana och användas på skolan.</a:t>
            </a:r>
          </a:p>
          <a:p>
            <a:pPr algn="just">
              <a:spcAft>
                <a:spcPts val="600"/>
              </a:spcAft>
            </a:pPr>
            <a:r>
              <a:rPr lang="sv-SE" sz="2000" dirty="0">
                <a:latin typeface="Calibri" panose="020F0502020204030204" pitchFamily="34" charset="0"/>
                <a:cs typeface="Calibri" panose="020F0502020204030204" pitchFamily="34" charset="0"/>
              </a:rPr>
              <a:t>En maskin till tillverkning av vattenflaskor.</a:t>
            </a:r>
          </a:p>
          <a:p>
            <a:r>
              <a:rPr lang="sv-SE" sz="2000" dirty="0">
                <a:latin typeface="Calibri" panose="020F0502020204030204" pitchFamily="34" charset="0"/>
                <a:cs typeface="Calibri" panose="020F0502020204030204" pitchFamily="34" charset="0"/>
              </a:rPr>
              <a:t>Det är även möjligt att ge månatligt bistånd.</a:t>
            </a:r>
          </a:p>
          <a:p>
            <a:r>
              <a:rPr lang="sv-SE" sz="2000" dirty="0">
                <a:latin typeface="Calibri" panose="020F0502020204030204" pitchFamily="34" charset="0"/>
                <a:cs typeface="Calibri" panose="020F0502020204030204" pitchFamily="34" charset="0"/>
              </a:rPr>
              <a:t>Att bli medlem i YKI kostar 200 kr om året</a:t>
            </a:r>
          </a:p>
        </p:txBody>
      </p:sp>
      <p:pic>
        <p:nvPicPr>
          <p:cNvPr id="7" name="Picture 3" descr="Youth Kids logo">
            <a:extLst>
              <a:ext uri="{FF2B5EF4-FFF2-40B4-BE49-F238E27FC236}">
                <a16:creationId xmlns:a16="http://schemas.microsoft.com/office/drawing/2014/main" id="{410DA064-8813-46B4-9622-692FCA08A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5483" y="348928"/>
            <a:ext cx="2079902" cy="1747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21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3DC051EC-5C33-41E2-A8EA-8C1DE9A189E6}"/>
              </a:ext>
            </a:extLst>
          </p:cNvPr>
          <p:cNvSpPr>
            <a:spLocks noGrp="1"/>
          </p:cNvSpPr>
          <p:nvPr>
            <p:ph type="title"/>
          </p:nvPr>
        </p:nvSpPr>
        <p:spPr>
          <a:xfrm>
            <a:off x="5894962" y="479493"/>
            <a:ext cx="5458838" cy="1325563"/>
          </a:xfrm>
        </p:spPr>
        <p:txBody>
          <a:bodyPr>
            <a:normAutofit/>
          </a:bodyPr>
          <a:lstStyle/>
          <a:p>
            <a:r>
              <a:rPr lang="sv-SE" dirty="0"/>
              <a:t>Preliminär budget för att starta skolan</a:t>
            </a: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Bildobjekt 4" descr="En bild som visar person, utomhus, barn, ung&#10;&#10;Automatiskt genererad beskrivning">
            <a:extLst>
              <a:ext uri="{FF2B5EF4-FFF2-40B4-BE49-F238E27FC236}">
                <a16:creationId xmlns:a16="http://schemas.microsoft.com/office/drawing/2014/main" id="{52ADFB90-B593-4904-9984-06A0EF5859D8}"/>
              </a:ext>
            </a:extLst>
          </p:cNvPr>
          <p:cNvPicPr>
            <a:picLocks noChangeAspect="1"/>
          </p:cNvPicPr>
          <p:nvPr/>
        </p:nvPicPr>
        <p:blipFill>
          <a:blip r:embed="rId2"/>
          <a:stretch>
            <a:fillRect/>
          </a:stretch>
        </p:blipFill>
        <p:spPr>
          <a:xfrm>
            <a:off x="703182" y="1755649"/>
            <a:ext cx="4355379" cy="3176958"/>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Platshållare för innehåll 2">
            <a:extLst>
              <a:ext uri="{FF2B5EF4-FFF2-40B4-BE49-F238E27FC236}">
                <a16:creationId xmlns:a16="http://schemas.microsoft.com/office/drawing/2014/main" id="{63D5C6CF-3A1B-41BA-9D00-036A1FC5DB28}"/>
              </a:ext>
            </a:extLst>
          </p:cNvPr>
          <p:cNvSpPr>
            <a:spLocks noGrp="1"/>
          </p:cNvSpPr>
          <p:nvPr>
            <p:ph idx="1"/>
          </p:nvPr>
        </p:nvSpPr>
        <p:spPr>
          <a:xfrm>
            <a:off x="5480564" y="1984443"/>
            <a:ext cx="6473748" cy="4192520"/>
          </a:xfrm>
        </p:spPr>
        <p:txBody>
          <a:bodyPr>
            <a:normAutofit fontScale="77500" lnSpcReduction="20000"/>
          </a:bodyPr>
          <a:lstStyle/>
          <a:p>
            <a:r>
              <a:rPr lang="sv-SE" sz="2400" dirty="0">
                <a:latin typeface="Calibri" panose="020F0502020204030204" pitchFamily="34" charset="0"/>
                <a:ea typeface="Calibri" panose="020F0502020204030204" pitchFamily="34" charset="0"/>
                <a:cs typeface="Times New Roman" panose="02020603050405020304" pitchFamily="18" charset="0"/>
              </a:rPr>
              <a:t>Färdigställa Tre klassrum , toaletter och ett kontor: 153000 kr
Reparation av 3 bussar: </a:t>
            </a:r>
            <a:r>
              <a:rPr lang="sv-SE" sz="2400" dirty="0">
                <a:effectLst/>
                <a:latin typeface="Calibri" panose="020F0502020204030204" pitchFamily="34" charset="0"/>
                <a:ea typeface="Calibri" panose="020F0502020204030204" pitchFamily="34" charset="0"/>
                <a:cs typeface="Times New Roman" panose="02020603050405020304" pitchFamily="18" charset="0"/>
              </a:rPr>
              <a:t>20000 kr</a:t>
            </a:r>
          </a:p>
          <a:p>
            <a:r>
              <a:rPr lang="sv-SE" sz="2400" dirty="0">
                <a:latin typeface="Calibri" panose="020F0502020204030204" pitchFamily="34" charset="0"/>
                <a:ea typeface="Calibri" panose="020F0502020204030204" pitchFamily="34" charset="0"/>
                <a:cs typeface="Times New Roman" panose="02020603050405020304" pitchFamily="18" charset="0"/>
              </a:rPr>
              <a:t>Läromedel och pedagogiska läromedel: 30000 kr</a:t>
            </a:r>
          </a:p>
          <a:p>
            <a:r>
              <a:rPr lang="sv-SE" sz="2400" dirty="0">
                <a:latin typeface="Calibri" panose="020F0502020204030204" pitchFamily="34" charset="0"/>
                <a:ea typeface="Calibri" panose="020F0502020204030204" pitchFamily="34" charset="0"/>
                <a:cs typeface="Times New Roman" panose="02020603050405020304" pitchFamily="18" charset="0"/>
              </a:rPr>
              <a:t>Möbler: 30000kr </a:t>
            </a:r>
          </a:p>
          <a:p>
            <a:r>
              <a:rPr lang="sv-SE" sz="2400" dirty="0">
                <a:latin typeface="Calibri" panose="020F0502020204030204" pitchFamily="34" charset="0"/>
                <a:ea typeface="Calibri" panose="020F0502020204030204" pitchFamily="34" charset="0"/>
                <a:cs typeface="Times New Roman" panose="02020603050405020304" pitchFamily="18" charset="0"/>
              </a:rPr>
              <a:t>Föräldrautbildning på internet och genom workshops under 1 år: 50000 kr</a:t>
            </a:r>
          </a:p>
          <a:p>
            <a:r>
              <a:rPr lang="sv-SE" sz="2400" dirty="0">
                <a:effectLst/>
                <a:latin typeface="Calibri" panose="020F0502020204030204" pitchFamily="34" charset="0"/>
                <a:ea typeface="Calibri" panose="020F0502020204030204" pitchFamily="34" charset="0"/>
                <a:cs typeface="Times New Roman" panose="02020603050405020304" pitchFamily="18" charset="0"/>
              </a:rPr>
              <a:t>Utbildning av förskollärare under ett år kurser på internet och under </a:t>
            </a:r>
            <a:r>
              <a:rPr lang="sv-SE" sz="2400" dirty="0">
                <a:latin typeface="Calibri" panose="020F0502020204030204" pitchFamily="34" charset="0"/>
                <a:ea typeface="Calibri" panose="020F0502020204030204" pitchFamily="34" charset="0"/>
                <a:cs typeface="Times New Roman" panose="02020603050405020304" pitchFamily="18" charset="0"/>
              </a:rPr>
              <a:t>skol</a:t>
            </a:r>
            <a:r>
              <a:rPr lang="sv-SE" sz="2400" dirty="0">
                <a:effectLst/>
                <a:latin typeface="Calibri" panose="020F0502020204030204" pitchFamily="34" charset="0"/>
                <a:ea typeface="Calibri" panose="020F0502020204030204" pitchFamily="34" charset="0"/>
                <a:cs typeface="Times New Roman" panose="02020603050405020304" pitchFamily="18" charset="0"/>
              </a:rPr>
              <a:t>lov:  120000 kr</a:t>
            </a:r>
          </a:p>
          <a:p>
            <a:r>
              <a:rPr lang="sv-SE" sz="2400" dirty="0">
                <a:effectLst/>
                <a:latin typeface="Calibri" panose="020F0502020204030204" pitchFamily="34" charset="0"/>
                <a:ea typeface="Calibri" panose="020F0502020204030204" pitchFamily="34" charset="0"/>
                <a:cs typeface="Times New Roman" panose="02020603050405020304" pitchFamily="18" charset="0"/>
              </a:rPr>
              <a:t>Vattenmaskin: 100000 kr</a:t>
            </a:r>
          </a:p>
          <a:p>
            <a:r>
              <a:rPr lang="sv-SE" sz="2400" dirty="0">
                <a:latin typeface="Calibri" panose="020F0502020204030204" pitchFamily="34" charset="0"/>
                <a:ea typeface="Calibri" panose="020F0502020204030204" pitchFamily="34" charset="0"/>
                <a:cs typeface="Times New Roman" panose="02020603050405020304" pitchFamily="18" charset="0"/>
              </a:rPr>
              <a:t>Hjälp ett barn att komma tillbaka till skolan: 200 kr/månaden</a:t>
            </a:r>
          </a:p>
          <a:p>
            <a:r>
              <a:rPr lang="sv-SE" sz="2400" dirty="0">
                <a:effectLst/>
                <a:latin typeface="Calibri" panose="020F0502020204030204" pitchFamily="34" charset="0"/>
                <a:ea typeface="Calibri" panose="020F0502020204030204" pitchFamily="34" charset="0"/>
                <a:cs typeface="Times New Roman" panose="02020603050405020304" pitchFamily="18" charset="0"/>
              </a:rPr>
              <a:t>Beta</a:t>
            </a:r>
            <a:r>
              <a:rPr lang="sv-SE" sz="2400" dirty="0">
                <a:latin typeface="Calibri" panose="020F0502020204030204" pitchFamily="34" charset="0"/>
                <a:ea typeface="Calibri" panose="020F0502020204030204" pitchFamily="34" charset="0"/>
                <a:cs typeface="Times New Roman" panose="02020603050405020304" pitchFamily="18" charset="0"/>
              </a:rPr>
              <a:t>la lön för en lärare/ månad: 1000 kr.</a:t>
            </a:r>
          </a:p>
          <a:p>
            <a:pPr marL="0" indent="0">
              <a:buNone/>
            </a:pPr>
            <a:r>
              <a:rPr lang="sv-SE" sz="2400" b="1" dirty="0">
                <a:latin typeface="Calibri" panose="020F0502020204030204" pitchFamily="34" charset="0"/>
                <a:ea typeface="Calibri" panose="020F0502020204030204" pitchFamily="34" charset="0"/>
                <a:cs typeface="Times New Roman" panose="02020603050405020304" pitchFamily="18" charset="0"/>
              </a:rPr>
              <a:t> = Cirka</a:t>
            </a:r>
            <a:r>
              <a:rPr lang="sv-SE" sz="2400" b="1" dirty="0">
                <a:effectLst/>
                <a:latin typeface="Calibri" panose="020F0502020204030204" pitchFamily="34" charset="0"/>
                <a:ea typeface="Calibri" panose="020F0502020204030204" pitchFamily="34" charset="0"/>
                <a:cs typeface="Times New Roman" panose="02020603050405020304" pitchFamily="18" charset="0"/>
              </a:rPr>
              <a:t> 500 000 kr för ett år.</a:t>
            </a:r>
          </a:p>
          <a:p>
            <a:endParaRPr lang="sv-SE"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sz="2400" dirty="0"/>
          </a:p>
        </p:txBody>
      </p:sp>
    </p:spTree>
    <p:extLst>
      <p:ext uri="{BB962C8B-B14F-4D97-AF65-F5344CB8AC3E}">
        <p14:creationId xmlns:p14="http://schemas.microsoft.com/office/powerpoint/2010/main" val="1284536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5074B721-7A55-47E5-B117-F7DAD67E8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41CDF589-1CF8-4872-AC6A-81AE4CBFBB86}"/>
              </a:ext>
            </a:extLst>
          </p:cNvPr>
          <p:cNvSpPr>
            <a:spLocks noGrp="1"/>
          </p:cNvSpPr>
          <p:nvPr>
            <p:ph type="title"/>
          </p:nvPr>
        </p:nvSpPr>
        <p:spPr>
          <a:xfrm>
            <a:off x="6353120" y="365125"/>
            <a:ext cx="5393360" cy="1325563"/>
          </a:xfrm>
        </p:spPr>
        <p:txBody>
          <a:bodyPr>
            <a:normAutofit/>
          </a:bodyPr>
          <a:lstStyle/>
          <a:p>
            <a:r>
              <a:rPr lang="sv-SE" dirty="0"/>
              <a:t>Historia</a:t>
            </a:r>
          </a:p>
        </p:txBody>
      </p:sp>
      <p:sp>
        <p:nvSpPr>
          <p:cNvPr id="31" name="Freeform: Shape 30">
            <a:extLst>
              <a:ext uri="{FF2B5EF4-FFF2-40B4-BE49-F238E27FC236}">
                <a16:creationId xmlns:a16="http://schemas.microsoft.com/office/drawing/2014/main" id="{5A3987B4-5CBA-4CB7-862B-56A9917A2D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2435" y="0"/>
            <a:ext cx="1290924" cy="700685"/>
          </a:xfrm>
          <a:custGeom>
            <a:avLst/>
            <a:gdLst>
              <a:gd name="connsiteX0" fmla="*/ 0 w 1290924"/>
              <a:gd name="connsiteY0" fmla="*/ 0 h 700685"/>
              <a:gd name="connsiteX1" fmla="*/ 125445 w 1290924"/>
              <a:gd name="connsiteY1" fmla="*/ 0 h 700685"/>
              <a:gd name="connsiteX2" fmla="*/ 125445 w 1290924"/>
              <a:gd name="connsiteY2" fmla="*/ 529211 h 700685"/>
              <a:gd name="connsiteX3" fmla="*/ 1040371 w 1290924"/>
              <a:gd name="connsiteY3" fmla="*/ 0 h 700685"/>
              <a:gd name="connsiteX4" fmla="*/ 1290924 w 1290924"/>
              <a:gd name="connsiteY4" fmla="*/ 0 h 700685"/>
              <a:gd name="connsiteX5" fmla="*/ 94085 w 1290924"/>
              <a:gd name="connsiteY5" fmla="*/ 692290 h 700685"/>
              <a:gd name="connsiteX6" fmla="*/ 62724 w 1290924"/>
              <a:gd name="connsiteY6" fmla="*/ 700685 h 700685"/>
              <a:gd name="connsiteX7" fmla="*/ 0 w 1290924"/>
              <a:gd name="connsiteY7" fmla="*/ 637963 h 70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924" h="700685">
                <a:moveTo>
                  <a:pt x="0" y="0"/>
                </a:moveTo>
                <a:lnTo>
                  <a:pt x="125445" y="0"/>
                </a:lnTo>
                <a:lnTo>
                  <a:pt x="125445" y="529211"/>
                </a:lnTo>
                <a:lnTo>
                  <a:pt x="1040371" y="0"/>
                </a:lnTo>
                <a:lnTo>
                  <a:pt x="1290924" y="0"/>
                </a:lnTo>
                <a:lnTo>
                  <a:pt x="94085" y="692290"/>
                </a:lnTo>
                <a:cubicBezTo>
                  <a:pt x="84551" y="697800"/>
                  <a:pt x="73733" y="700695"/>
                  <a:pt x="62724" y="700685"/>
                </a:cubicBezTo>
                <a:cubicBezTo>
                  <a:pt x="28082" y="700685"/>
                  <a:pt x="0" y="672604"/>
                  <a:pt x="0" y="637963"/>
                </a:cubicBezTo>
                <a:close/>
              </a:path>
            </a:pathLst>
          </a:custGeom>
          <a:solidFill>
            <a:schemeClr val="accent6"/>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44800" y="-701"/>
            <a:ext cx="842502" cy="329392"/>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Bildobjekt 3" descr="En bild som visar person, personer, grupp, folksamling&#10;&#10;Automatiskt genererad beskrivning">
            <a:extLst>
              <a:ext uri="{FF2B5EF4-FFF2-40B4-BE49-F238E27FC236}">
                <a16:creationId xmlns:a16="http://schemas.microsoft.com/office/drawing/2014/main" id="{63A80C14-5E38-4B9B-9361-83D0F455E2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435" y="880072"/>
            <a:ext cx="2533422" cy="2533422"/>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pic>
        <p:nvPicPr>
          <p:cNvPr id="7" name="Bildobjekt 6" descr="En bild som visar person, utomhus, personer, folksamling&#10;&#10;Automatiskt genererad beskrivning">
            <a:extLst>
              <a:ext uri="{FF2B5EF4-FFF2-40B4-BE49-F238E27FC236}">
                <a16:creationId xmlns:a16="http://schemas.microsoft.com/office/drawing/2014/main" id="{DC0AE6EA-D69B-408D-8A04-81EF274BF3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4974" y="496325"/>
            <a:ext cx="2548728" cy="2548728"/>
          </a:xfrm>
          <a:custGeom>
            <a:avLst/>
            <a:gdLst/>
            <a:ahLst/>
            <a:cxnLst/>
            <a:rect l="l" t="t" r="r" b="b"/>
            <a:pathLst>
              <a:path w="2548728" h="2548728">
                <a:moveTo>
                  <a:pt x="107301" y="0"/>
                </a:moveTo>
                <a:lnTo>
                  <a:pt x="2441427" y="0"/>
                </a:lnTo>
                <a:cubicBezTo>
                  <a:pt x="2500688" y="0"/>
                  <a:pt x="2548728" y="48040"/>
                  <a:pt x="2548728" y="107301"/>
                </a:cubicBezTo>
                <a:lnTo>
                  <a:pt x="2548728" y="2441427"/>
                </a:lnTo>
                <a:cubicBezTo>
                  <a:pt x="2548728" y="2500688"/>
                  <a:pt x="2500688" y="2548728"/>
                  <a:pt x="2441427" y="2548728"/>
                </a:cubicBezTo>
                <a:lnTo>
                  <a:pt x="107301" y="2548728"/>
                </a:lnTo>
                <a:cubicBezTo>
                  <a:pt x="48040" y="2548728"/>
                  <a:pt x="0" y="2500688"/>
                  <a:pt x="0" y="2441427"/>
                </a:cubicBezTo>
                <a:lnTo>
                  <a:pt x="0" y="107301"/>
                </a:lnTo>
                <a:cubicBezTo>
                  <a:pt x="0" y="48040"/>
                  <a:pt x="48040" y="0"/>
                  <a:pt x="107301" y="0"/>
                </a:cubicBezTo>
                <a:close/>
              </a:path>
            </a:pathLst>
          </a:custGeom>
        </p:spPr>
      </p:pic>
      <p:pic>
        <p:nvPicPr>
          <p:cNvPr id="5" name="Bildobjekt 4" descr="En bild som visar person, personer, utomhus, grupp&#10;&#10;Automatiskt genererad beskrivning">
            <a:extLst>
              <a:ext uri="{FF2B5EF4-FFF2-40B4-BE49-F238E27FC236}">
                <a16:creationId xmlns:a16="http://schemas.microsoft.com/office/drawing/2014/main" id="{29D4DE5D-9A40-4357-82E7-541D51355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435" y="3624263"/>
            <a:ext cx="2552700" cy="2552700"/>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pic>
        <p:nvPicPr>
          <p:cNvPr id="6" name="Bildobjekt 5" descr="En bild som visar person, inomhus, grupp, bord&#10;&#10;Automatiskt genererad beskrivning">
            <a:extLst>
              <a:ext uri="{FF2B5EF4-FFF2-40B4-BE49-F238E27FC236}">
                <a16:creationId xmlns:a16="http://schemas.microsoft.com/office/drawing/2014/main" id="{499B5A48-6D30-4076-9DEC-97B565D88D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9533" y="3212688"/>
            <a:ext cx="2533423" cy="2533423"/>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3" name="Platshållare för innehåll 2">
            <a:extLst>
              <a:ext uri="{FF2B5EF4-FFF2-40B4-BE49-F238E27FC236}">
                <a16:creationId xmlns:a16="http://schemas.microsoft.com/office/drawing/2014/main" id="{E01C3986-52DD-4981-8246-7B87749F90F8}"/>
              </a:ext>
            </a:extLst>
          </p:cNvPr>
          <p:cNvSpPr>
            <a:spLocks noGrp="1"/>
          </p:cNvSpPr>
          <p:nvPr>
            <p:ph idx="1"/>
          </p:nvPr>
        </p:nvSpPr>
        <p:spPr>
          <a:xfrm>
            <a:off x="6288300" y="1308210"/>
            <a:ext cx="5393361" cy="838573"/>
          </a:xfrm>
        </p:spPr>
        <p:txBody>
          <a:bodyPr>
            <a:normAutofit/>
          </a:bodyPr>
          <a:lstStyle/>
          <a:p>
            <a:pPr marL="0" indent="0">
              <a:buNone/>
            </a:pPr>
            <a:r>
              <a:rPr lang="sv-SE" sz="1800" dirty="0" err="1">
                <a:effectLst/>
                <a:latin typeface="Calibri" panose="020F0502020204030204" pitchFamily="34" charset="0"/>
                <a:ea typeface="Times New Roman" panose="02020603050405020304" pitchFamily="18" charset="0"/>
                <a:cs typeface="Calibri" panose="020F0502020204030204" pitchFamily="34" charset="0"/>
              </a:rPr>
              <a:t>Youth</a:t>
            </a:r>
            <a:r>
              <a:rPr lang="sv-SE" sz="1800" dirty="0">
                <a:effectLst/>
                <a:latin typeface="Calibri" panose="020F0502020204030204" pitchFamily="34" charset="0"/>
                <a:ea typeface="Times New Roman" panose="02020603050405020304" pitchFamily="18" charset="0"/>
                <a:cs typeface="Calibri" panose="020F0502020204030204" pitchFamily="34" charset="0"/>
              </a:rPr>
              <a:t> Kids International YKI arbetade i Ghana i samarbete med Hoppets Stjärna och Ghana </a:t>
            </a:r>
            <a:r>
              <a:rPr lang="sv-SE" sz="1800" dirty="0" err="1">
                <a:effectLst/>
                <a:latin typeface="Calibri" panose="020F0502020204030204" pitchFamily="34" charset="0"/>
                <a:ea typeface="Times New Roman" panose="02020603050405020304" pitchFamily="18" charset="0"/>
                <a:cs typeface="Calibri" panose="020F0502020204030204" pitchFamily="34" charset="0"/>
              </a:rPr>
              <a:t>Education</a:t>
            </a:r>
            <a:r>
              <a:rPr lang="sv-SE" sz="1800" dirty="0">
                <a:effectLst/>
                <a:latin typeface="Calibri" panose="020F0502020204030204" pitchFamily="34" charset="0"/>
                <a:ea typeface="Times New Roman" panose="02020603050405020304" pitchFamily="18" charset="0"/>
                <a:cs typeface="Calibri" panose="020F0502020204030204" pitchFamily="34" charset="0"/>
              </a:rPr>
              <a:t> Service (GES) </a:t>
            </a:r>
            <a:r>
              <a:rPr lang="sv-SE" sz="1800" dirty="0" err="1">
                <a:effectLst/>
                <a:latin typeface="Calibri" panose="020F0502020204030204" pitchFamily="34" charset="0"/>
                <a:ea typeface="Times New Roman" panose="02020603050405020304" pitchFamily="18" charset="0"/>
                <a:cs typeface="Calibri" panose="020F0502020204030204" pitchFamily="34" charset="0"/>
              </a:rPr>
              <a:t>Ministry</a:t>
            </a:r>
            <a:r>
              <a:rPr lang="sv-SE" sz="1800" dirty="0">
                <a:effectLst/>
                <a:latin typeface="Calibri" panose="020F0502020204030204" pitchFamily="34" charset="0"/>
                <a:ea typeface="Times New Roman" panose="02020603050405020304" pitchFamily="18" charset="0"/>
                <a:cs typeface="Calibri" panose="020F0502020204030204" pitchFamily="34" charset="0"/>
              </a:rPr>
              <a:t> </a:t>
            </a:r>
            <a:r>
              <a:rPr lang="sv-SE" sz="1800" dirty="0" err="1">
                <a:effectLst/>
                <a:latin typeface="Calibri" panose="020F0502020204030204" pitchFamily="34" charset="0"/>
                <a:ea typeface="Times New Roman" panose="02020603050405020304" pitchFamily="18" charset="0"/>
                <a:cs typeface="Calibri" panose="020F0502020204030204" pitchFamily="34" charset="0"/>
              </a:rPr>
              <a:t>of</a:t>
            </a:r>
            <a:r>
              <a:rPr lang="sv-SE" sz="1800" dirty="0">
                <a:effectLst/>
                <a:latin typeface="Calibri" panose="020F0502020204030204" pitchFamily="34" charset="0"/>
                <a:ea typeface="Times New Roman" panose="02020603050405020304" pitchFamily="18" charset="0"/>
                <a:cs typeface="Calibri" panose="020F0502020204030204" pitchFamily="34" charset="0"/>
              </a:rPr>
              <a:t> </a:t>
            </a:r>
            <a:r>
              <a:rPr lang="sv-SE" sz="1800" dirty="0" err="1">
                <a:effectLst/>
                <a:latin typeface="Calibri" panose="020F0502020204030204" pitchFamily="34" charset="0"/>
                <a:ea typeface="Times New Roman" panose="02020603050405020304" pitchFamily="18" charset="0"/>
                <a:cs typeface="Calibri" panose="020F0502020204030204" pitchFamily="34" charset="0"/>
              </a:rPr>
              <a:t>Education</a:t>
            </a:r>
            <a:r>
              <a:rPr lang="sv-SE" sz="1800" dirty="0">
                <a:effectLst/>
                <a:latin typeface="Calibri" panose="020F0502020204030204" pitchFamily="34" charset="0"/>
                <a:ea typeface="Times New Roman" panose="02020603050405020304" pitchFamily="18" charset="0"/>
                <a:cs typeface="Calibri" panose="020F0502020204030204" pitchFamily="34" charset="0"/>
              </a:rPr>
              <a:t> (1999-2003)</a:t>
            </a:r>
          </a:p>
          <a:p>
            <a:endParaRPr lang="sv-SE" sz="2400" dirty="0"/>
          </a:p>
        </p:txBody>
      </p:sp>
      <p:sp>
        <p:nvSpPr>
          <p:cNvPr id="35" name="Freeform: Shape 34">
            <a:extLst>
              <a:ext uri="{FF2B5EF4-FFF2-40B4-BE49-F238E27FC236}">
                <a16:creationId xmlns:a16="http://schemas.microsoft.com/office/drawing/2014/main" id="{D1B80E9C-CF8A-440B-B8F5-54BF121BF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8993" y="6356350"/>
            <a:ext cx="1211855" cy="501650"/>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F1FF25AD-D64E-45A0-B2D0-F4A6AB09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95502">
            <a:off x="3940987" y="6009537"/>
            <a:ext cx="1702506" cy="951685"/>
          </a:xfrm>
          <a:custGeom>
            <a:avLst/>
            <a:gdLst>
              <a:gd name="connsiteX0" fmla="*/ 1585229 w 1702506"/>
              <a:gd name="connsiteY0" fmla="*/ 764759 h 951685"/>
              <a:gd name="connsiteX1" fmla="*/ 1623024 w 1702506"/>
              <a:gd name="connsiteY1" fmla="*/ 792810 h 951685"/>
              <a:gd name="connsiteX2" fmla="*/ 1702506 w 1702506"/>
              <a:gd name="connsiteY2" fmla="*/ 951685 h 951685"/>
              <a:gd name="connsiteX3" fmla="*/ 1551862 w 1702506"/>
              <a:gd name="connsiteY3" fmla="*/ 933877 h 951685"/>
              <a:gd name="connsiteX4" fmla="*/ 1513200 w 1702506"/>
              <a:gd name="connsiteY4" fmla="*/ 856627 h 951685"/>
              <a:gd name="connsiteX5" fmla="*/ 1538499 w 1702506"/>
              <a:gd name="connsiteY5" fmla="*/ 770415 h 951685"/>
              <a:gd name="connsiteX6" fmla="*/ 1585229 w 1702506"/>
              <a:gd name="connsiteY6" fmla="*/ 764759 h 951685"/>
              <a:gd name="connsiteX7" fmla="*/ 933455 w 1702506"/>
              <a:gd name="connsiteY7" fmla="*/ 161308 h 951685"/>
              <a:gd name="connsiteX8" fmla="*/ 957797 w 1702506"/>
              <a:gd name="connsiteY8" fmla="*/ 167970 h 951685"/>
              <a:gd name="connsiteX9" fmla="*/ 1286982 w 1702506"/>
              <a:gd name="connsiteY9" fmla="*/ 387616 h 951685"/>
              <a:gd name="connsiteX10" fmla="*/ 1293725 w 1702506"/>
              <a:gd name="connsiteY10" fmla="*/ 477075 h 951685"/>
              <a:gd name="connsiteX11" fmla="*/ 1245453 w 1702506"/>
              <a:gd name="connsiteY11" fmla="*/ 499154 h 951685"/>
              <a:gd name="connsiteX12" fmla="*/ 1245167 w 1702506"/>
              <a:gd name="connsiteY12" fmla="*/ 499154 h 951685"/>
              <a:gd name="connsiteX13" fmla="*/ 1203638 w 1702506"/>
              <a:gd name="connsiteY13" fmla="*/ 484104 h 951685"/>
              <a:gd name="connsiteX14" fmla="*/ 900647 w 1702506"/>
              <a:gd name="connsiteY14" fmla="*/ 281508 h 951685"/>
              <a:gd name="connsiteX15" fmla="*/ 872454 w 1702506"/>
              <a:gd name="connsiteY15" fmla="*/ 196164 h 951685"/>
              <a:gd name="connsiteX16" fmla="*/ 933455 w 1702506"/>
              <a:gd name="connsiteY16" fmla="*/ 161308 h 951685"/>
              <a:gd name="connsiteX17" fmla="*/ 454020 w 1702506"/>
              <a:gd name="connsiteY17" fmla="*/ 13474 h 951685"/>
              <a:gd name="connsiteX18" fmla="*/ 477919 w 1702506"/>
              <a:gd name="connsiteY18" fmla="*/ 21437 h 951685"/>
              <a:gd name="connsiteX19" fmla="*/ 509236 w 1702506"/>
              <a:gd name="connsiteY19" fmla="*/ 84182 h 951685"/>
              <a:gd name="connsiteX20" fmla="*/ 445829 w 1702506"/>
              <a:gd name="connsiteY20" fmla="*/ 139871 h 951685"/>
              <a:gd name="connsiteX21" fmla="*/ 437447 w 1702506"/>
              <a:gd name="connsiteY21" fmla="*/ 139395 h 951685"/>
              <a:gd name="connsiteX22" fmla="*/ 73211 w 1702506"/>
              <a:gd name="connsiteY22" fmla="*/ 137204 h 951685"/>
              <a:gd name="connsiteX23" fmla="*/ 749 w 1702506"/>
              <a:gd name="connsiteY23" fmla="*/ 84082 h 951685"/>
              <a:gd name="connsiteX24" fmla="*/ 53871 w 1702506"/>
              <a:gd name="connsiteY24" fmla="*/ 11621 h 951685"/>
              <a:gd name="connsiteX25" fmla="*/ 58352 w 1702506"/>
              <a:gd name="connsiteY25" fmla="*/ 11093 h 951685"/>
              <a:gd name="connsiteX26" fmla="*/ 454020 w 1702506"/>
              <a:gd name="connsiteY26" fmla="*/ 13474 h 95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02506" h="951685">
                <a:moveTo>
                  <a:pt x="1585229" y="764759"/>
                </a:moveTo>
                <a:cubicBezTo>
                  <a:pt x="1600438" y="768789"/>
                  <a:pt x="1614156" y="778436"/>
                  <a:pt x="1623024" y="792810"/>
                </a:cubicBezTo>
                <a:lnTo>
                  <a:pt x="1702506" y="951685"/>
                </a:lnTo>
                <a:lnTo>
                  <a:pt x="1551862" y="933877"/>
                </a:lnTo>
                <a:lnTo>
                  <a:pt x="1513200" y="856627"/>
                </a:lnTo>
                <a:cubicBezTo>
                  <a:pt x="1496379" y="825834"/>
                  <a:pt x="1507704" y="787236"/>
                  <a:pt x="1538499" y="770415"/>
                </a:cubicBezTo>
                <a:cubicBezTo>
                  <a:pt x="1553325" y="762319"/>
                  <a:pt x="1570022" y="760730"/>
                  <a:pt x="1585229" y="764759"/>
                </a:cubicBezTo>
                <a:close/>
                <a:moveTo>
                  <a:pt x="933455" y="161308"/>
                </a:moveTo>
                <a:cubicBezTo>
                  <a:pt x="941692" y="161855"/>
                  <a:pt x="949960" y="164024"/>
                  <a:pt x="957797" y="167970"/>
                </a:cubicBezTo>
                <a:cubicBezTo>
                  <a:pt x="1076184" y="227289"/>
                  <a:pt x="1186759" y="301068"/>
                  <a:pt x="1286982" y="387616"/>
                </a:cubicBezTo>
                <a:cubicBezTo>
                  <a:pt x="1313547" y="410457"/>
                  <a:pt x="1316565"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89" y="172649"/>
                  <a:pt x="908742" y="159670"/>
                  <a:pt x="933455" y="161308"/>
                </a:cubicBezTo>
                <a:close/>
                <a:moveTo>
                  <a:pt x="454020" y="13474"/>
                </a:moveTo>
                <a:cubicBezTo>
                  <a:pt x="462713" y="14543"/>
                  <a:pt x="470778" y="17324"/>
                  <a:pt x="477919" y="21437"/>
                </a:cubicBez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lose/>
              </a:path>
            </a:pathLst>
          </a:custGeom>
          <a:solidFill>
            <a:schemeClr val="accent4"/>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ruta 26">
            <a:extLst>
              <a:ext uri="{FF2B5EF4-FFF2-40B4-BE49-F238E27FC236}">
                <a16:creationId xmlns:a16="http://schemas.microsoft.com/office/drawing/2014/main" id="{15DFCC3C-CAD7-439E-B505-52D2365672D1}"/>
              </a:ext>
            </a:extLst>
          </p:cNvPr>
          <p:cNvSpPr txBox="1"/>
          <p:nvPr/>
        </p:nvSpPr>
        <p:spPr>
          <a:xfrm>
            <a:off x="6353120" y="2146783"/>
            <a:ext cx="4710223" cy="4178773"/>
          </a:xfrm>
          <a:prstGeom prst="rect">
            <a:avLst/>
          </a:prstGeom>
          <a:noFill/>
        </p:spPr>
        <p:txBody>
          <a:bodyPr wrap="square" rtlCol="0">
            <a:spAutoFit/>
          </a:bodyPr>
          <a:lstStyle/>
          <a:p>
            <a:pPr marL="342900" lvl="0" indent="-342900">
              <a:lnSpc>
                <a:spcPct val="105000"/>
              </a:lnSpc>
              <a:buFont typeface="Symbol" panose="05050102010706020507" pitchFamily="18" charset="2"/>
              <a:buChar char=""/>
            </a:pPr>
            <a:r>
              <a:rPr lang="sv-SE" sz="1400" dirty="0">
                <a:effectLst/>
                <a:latin typeface="Arial" panose="020B0604020202020204" pitchFamily="34" charset="0"/>
                <a:ea typeface="Times New Roman" panose="02020603050405020304" pitchFamily="18" charset="0"/>
                <a:cs typeface="Times New Roman" panose="02020603050405020304" pitchFamily="18" charset="0"/>
              </a:rPr>
              <a:t>YKI pedagogiska material anpassades till situationen i Ghana tillsammans med GES. Materialet trycktes och distribuerades i hela landet. </a:t>
            </a:r>
            <a:endParaRPr lang="sv-SE" sz="1400" dirty="0">
              <a:effectLst/>
              <a:latin typeface="Cambria" panose="02040503050406030204" pitchFamily="18" charset="0"/>
              <a:ea typeface="Times New Roman" panose="02020603050405020304" pitchFamily="18" charset="0"/>
              <a:cs typeface="Times New Roman" panose="02020603050405020304" pitchFamily="18" charset="0"/>
            </a:endParaRPr>
          </a:p>
          <a:p>
            <a:pPr marL="342900" lvl="0" indent="-342900">
              <a:lnSpc>
                <a:spcPct val="105000"/>
              </a:lnSpc>
              <a:spcAft>
                <a:spcPts val="1000"/>
              </a:spcAft>
              <a:buFont typeface="Symbol" panose="05050102010706020507" pitchFamily="18" charset="2"/>
              <a:buChar char=""/>
            </a:pPr>
            <a:r>
              <a:rPr lang="sv-SE" sz="1400" dirty="0">
                <a:effectLst/>
                <a:latin typeface="Arial" panose="020B0604020202020204" pitchFamily="34" charset="0"/>
                <a:ea typeface="Times New Roman" panose="02020603050405020304" pitchFamily="18" charset="0"/>
                <a:cs typeface="Times New Roman" panose="02020603050405020304" pitchFamily="18" charset="0"/>
              </a:rPr>
              <a:t>Flera utbildningar och workshops hölls på ”Hoppes stjärna”-förskolor för föräldrar, ledare och lärare. </a:t>
            </a:r>
            <a:endParaRPr lang="sv-SE" sz="1400" dirty="0">
              <a:latin typeface="Cambria" panose="02040503050406030204" pitchFamily="18" charset="0"/>
              <a:ea typeface="Times New Roman" panose="02020603050405020304" pitchFamily="18" charset="0"/>
              <a:cs typeface="Times New Roman" panose="02020603050405020304" pitchFamily="18" charset="0"/>
            </a:endParaRPr>
          </a:p>
          <a:p>
            <a:pPr marL="342900" indent="-342900">
              <a:lnSpc>
                <a:spcPct val="105000"/>
              </a:lnSpc>
              <a:spcAft>
                <a:spcPts val="1000"/>
              </a:spcAft>
              <a:buFont typeface="Symbol" panose="05050102010706020507" pitchFamily="18" charset="2"/>
              <a:buChar char=""/>
            </a:pPr>
            <a:r>
              <a:rPr lang="sv-SE" sz="1400" dirty="0">
                <a:latin typeface="Arial" panose="020B0604020202020204" pitchFamily="34" charset="0"/>
                <a:cs typeface="Times New Roman" panose="02020603050405020304" pitchFamily="18" charset="0"/>
              </a:rPr>
              <a:t>Möten och ledarskapsutbildning hölls för ledarna från Hoppets stjärna, organisationer och lokala förskolor.</a:t>
            </a:r>
          </a:p>
          <a:p>
            <a:pPr marL="342900" indent="-342900">
              <a:lnSpc>
                <a:spcPct val="105000"/>
              </a:lnSpc>
              <a:buFont typeface="Symbol" panose="05050102010706020507" pitchFamily="18" charset="2"/>
              <a:buChar char=""/>
            </a:pPr>
            <a:r>
              <a:rPr lang="sv-SE" sz="1400" dirty="0">
                <a:latin typeface="Arial" panose="020B0604020202020204" pitchFamily="34" charset="0"/>
                <a:cs typeface="Times New Roman" panose="02020603050405020304" pitchFamily="18" charset="0"/>
              </a:rPr>
              <a:t>Workshops hölls för cirka 150 förskollärare i </a:t>
            </a:r>
            <a:r>
              <a:rPr lang="sv-SE" sz="1400" dirty="0" err="1">
                <a:latin typeface="Arial" panose="020B0604020202020204" pitchFamily="34" charset="0"/>
                <a:cs typeface="Times New Roman" panose="02020603050405020304" pitchFamily="18" charset="0"/>
              </a:rPr>
              <a:t>Bolgatanga</a:t>
            </a:r>
            <a:r>
              <a:rPr lang="sv-SE" sz="1400" dirty="0">
                <a:latin typeface="Arial" panose="020B0604020202020204" pitchFamily="34" charset="0"/>
                <a:cs typeface="Times New Roman" panose="02020603050405020304" pitchFamily="18" charset="0"/>
              </a:rPr>
              <a:t>. YKI:s pedagogiska material användes.</a:t>
            </a:r>
          </a:p>
          <a:p>
            <a:pPr marL="342900" indent="-342900">
              <a:lnSpc>
                <a:spcPct val="105000"/>
              </a:lnSpc>
              <a:buFont typeface="Symbol" panose="05050102010706020507" pitchFamily="18" charset="2"/>
              <a:buChar char=""/>
            </a:pPr>
            <a:endParaRPr lang="sv-SE" sz="1400" dirty="0">
              <a:latin typeface="Arial" panose="020B0604020202020204" pitchFamily="34" charset="0"/>
              <a:cs typeface="Times New Roman" panose="02020603050405020304" pitchFamily="18" charset="0"/>
            </a:endParaRPr>
          </a:p>
          <a:p>
            <a:pPr marL="342900" indent="-342900">
              <a:lnSpc>
                <a:spcPct val="105000"/>
              </a:lnSpc>
              <a:buFont typeface="Symbol" panose="05050102010706020507" pitchFamily="18" charset="2"/>
              <a:buChar char=""/>
            </a:pPr>
            <a:r>
              <a:rPr lang="sv-SE" sz="1400" dirty="0">
                <a:latin typeface="Arial" panose="020B0604020202020204" pitchFamily="34" charset="0"/>
                <a:cs typeface="Times New Roman" panose="02020603050405020304" pitchFamily="18" charset="0"/>
              </a:rPr>
              <a:t>Workshops med nyckelpersoner från privata organisationer tillsammans med de ansvariga personerna ansvariga för förskolor under GES hölls. </a:t>
            </a:r>
          </a:p>
          <a:p>
            <a:pPr>
              <a:lnSpc>
                <a:spcPct val="105000"/>
              </a:lnSpc>
            </a:pPr>
            <a:endParaRPr lang="sv-SE" sz="1400" dirty="0">
              <a:latin typeface="Arial" panose="020B0604020202020204" pitchFamily="34" charset="0"/>
              <a:cs typeface="Times New Roman" panose="02020603050405020304" pitchFamily="18" charset="0"/>
            </a:endParaRPr>
          </a:p>
          <a:p>
            <a:pPr marL="342900" indent="-342900">
              <a:lnSpc>
                <a:spcPct val="105000"/>
              </a:lnSpc>
              <a:spcAft>
                <a:spcPts val="1000"/>
              </a:spcAft>
              <a:buFont typeface="Symbol" panose="05050102010706020507" pitchFamily="18" charset="2"/>
              <a:buChar char=""/>
            </a:pPr>
            <a:r>
              <a:rPr lang="sv-SE" sz="1400" dirty="0">
                <a:latin typeface="Arial" panose="020B0604020202020204" pitchFamily="34" charset="0"/>
                <a:cs typeface="Times New Roman" panose="02020603050405020304" pitchFamily="18" charset="0"/>
              </a:rPr>
              <a:t>120 distriktsansvariga och 10 regionansvariga för förskolor inom GES utbildades i flera utbildningsprogram. </a:t>
            </a:r>
          </a:p>
        </p:txBody>
      </p:sp>
      <p:sp>
        <p:nvSpPr>
          <p:cNvPr id="46" name="textruta 45">
            <a:extLst>
              <a:ext uri="{FF2B5EF4-FFF2-40B4-BE49-F238E27FC236}">
                <a16:creationId xmlns:a16="http://schemas.microsoft.com/office/drawing/2014/main" id="{4399EF55-1E97-42A5-9AE6-CD7EFF7B8B75}"/>
              </a:ext>
            </a:extLst>
          </p:cNvPr>
          <p:cNvSpPr txBox="1"/>
          <p:nvPr/>
        </p:nvSpPr>
        <p:spPr>
          <a:xfrm>
            <a:off x="6375215" y="6277431"/>
            <a:ext cx="5111031" cy="430887"/>
          </a:xfrm>
          <a:prstGeom prst="rect">
            <a:avLst/>
          </a:prstGeom>
          <a:noFill/>
        </p:spPr>
        <p:txBody>
          <a:bodyPr wrap="square">
            <a:spAutoFit/>
          </a:bodyPr>
          <a:lstStyle/>
          <a:p>
            <a:r>
              <a:rPr lang="sv-SE" sz="1100" dirty="0">
                <a:effectLst/>
                <a:latin typeface="Arial" panose="020B0604020202020204" pitchFamily="34" charset="0"/>
                <a:ea typeface="Times New Roman" panose="02020603050405020304" pitchFamily="18" charset="0"/>
              </a:rPr>
              <a:t>Amos Kevin Annan (Ghana), Ann </a:t>
            </a:r>
            <a:r>
              <a:rPr lang="sv-SE" sz="1100" dirty="0" err="1">
                <a:effectLst/>
                <a:latin typeface="Arial" panose="020B0604020202020204" pitchFamily="34" charset="0"/>
                <a:ea typeface="Times New Roman" panose="02020603050405020304" pitchFamily="18" charset="0"/>
              </a:rPr>
              <a:t>Njenga</a:t>
            </a:r>
            <a:r>
              <a:rPr lang="sv-SE" sz="1100" dirty="0">
                <a:effectLst/>
                <a:latin typeface="Arial" panose="020B0604020202020204" pitchFamily="34" charset="0"/>
                <a:ea typeface="Times New Roman" panose="02020603050405020304" pitchFamily="18" charset="0"/>
              </a:rPr>
              <a:t> (Kenya), Martin </a:t>
            </a:r>
            <a:r>
              <a:rPr lang="sv-SE" sz="1100" dirty="0" err="1">
                <a:effectLst/>
                <a:latin typeface="Arial" panose="020B0604020202020204" pitchFamily="34" charset="0"/>
                <a:ea typeface="Times New Roman" panose="02020603050405020304" pitchFamily="18" charset="0"/>
              </a:rPr>
              <a:t>Banzhaf</a:t>
            </a:r>
            <a:r>
              <a:rPr lang="sv-SE" sz="1100" dirty="0">
                <a:effectLst/>
                <a:latin typeface="Arial" panose="020B0604020202020204" pitchFamily="34" charset="0"/>
                <a:ea typeface="Times New Roman" panose="02020603050405020304" pitchFamily="18" charset="0"/>
              </a:rPr>
              <a:t> (USA) och Barbro </a:t>
            </a:r>
            <a:r>
              <a:rPr lang="sv-SE" sz="1100" dirty="0" err="1">
                <a:effectLst/>
                <a:latin typeface="Arial" panose="020B0604020202020204" pitchFamily="34" charset="0"/>
                <a:ea typeface="Times New Roman" panose="02020603050405020304" pitchFamily="18" charset="0"/>
              </a:rPr>
              <a:t>Wallhager</a:t>
            </a:r>
            <a:r>
              <a:rPr lang="sv-SE" sz="1100" dirty="0">
                <a:effectLst/>
                <a:latin typeface="Arial" panose="020B0604020202020204" pitchFamily="34" charset="0"/>
                <a:ea typeface="Times New Roman" panose="02020603050405020304" pitchFamily="18" charset="0"/>
              </a:rPr>
              <a:t> (Sverige) var ledare för programmen</a:t>
            </a:r>
            <a:endParaRPr lang="sv-SE" sz="1100" dirty="0"/>
          </a:p>
        </p:txBody>
      </p:sp>
    </p:spTree>
    <p:extLst>
      <p:ext uri="{BB962C8B-B14F-4D97-AF65-F5344CB8AC3E}">
        <p14:creationId xmlns:p14="http://schemas.microsoft.com/office/powerpoint/2010/main" val="1452404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3F8FF857-E7F1-4580-99EE-B835F81ED440}"/>
              </a:ext>
            </a:extLst>
          </p:cNvPr>
          <p:cNvSpPr>
            <a:spLocks noGrp="1"/>
          </p:cNvSpPr>
          <p:nvPr>
            <p:ph type="title"/>
          </p:nvPr>
        </p:nvSpPr>
        <p:spPr>
          <a:xfrm>
            <a:off x="453011" y="365125"/>
            <a:ext cx="6660851" cy="1325563"/>
          </a:xfrm>
        </p:spPr>
        <p:txBody>
          <a:bodyPr>
            <a:normAutofit fontScale="90000"/>
          </a:bodyPr>
          <a:lstStyle/>
          <a:p>
            <a:r>
              <a:rPr lang="sv-SE" dirty="0"/>
              <a:t>Cosmos </a:t>
            </a:r>
            <a:r>
              <a:rPr lang="en-US" dirty="0"/>
              <a:t>Educational complex and Football </a:t>
            </a:r>
            <a:r>
              <a:rPr lang="sv-SE" dirty="0"/>
              <a:t>Academy i Ghana</a:t>
            </a:r>
          </a:p>
        </p:txBody>
      </p:sp>
      <p:sp>
        <p:nvSpPr>
          <p:cNvPr id="50" name="Freeform: Shape 49">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tshållare för innehåll 2">
            <a:extLst>
              <a:ext uri="{FF2B5EF4-FFF2-40B4-BE49-F238E27FC236}">
                <a16:creationId xmlns:a16="http://schemas.microsoft.com/office/drawing/2014/main" id="{012FF34D-CB09-4B00-87B6-9C7D8CDA85B4}"/>
              </a:ext>
            </a:extLst>
          </p:cNvPr>
          <p:cNvSpPr>
            <a:spLocks noGrp="1"/>
          </p:cNvSpPr>
          <p:nvPr>
            <p:ph idx="1"/>
          </p:nvPr>
        </p:nvSpPr>
        <p:spPr>
          <a:xfrm>
            <a:off x="838200" y="1825625"/>
            <a:ext cx="5393361" cy="3543329"/>
          </a:xfrm>
        </p:spPr>
        <p:txBody>
          <a:bodyPr>
            <a:normAutofit/>
          </a:bodyPr>
          <a:lstStyle/>
          <a:p>
            <a:r>
              <a:rPr lang="sv-SE" sz="2400" dirty="0" err="1">
                <a:effectLst/>
                <a:latin typeface="Calibri" panose="020F0502020204030204" pitchFamily="34" charset="0"/>
                <a:ea typeface="Times New Roman" panose="02020603050405020304" pitchFamily="18" charset="0"/>
                <a:cs typeface="Calibri" panose="020F0502020204030204" pitchFamily="34" charset="0"/>
              </a:rPr>
              <a:t>Youth</a:t>
            </a:r>
            <a:r>
              <a:rPr lang="sv-SE" sz="2400" dirty="0">
                <a:effectLst/>
                <a:latin typeface="Calibri" panose="020F0502020204030204" pitchFamily="34" charset="0"/>
                <a:ea typeface="Times New Roman" panose="02020603050405020304" pitchFamily="18" charset="0"/>
                <a:cs typeface="Calibri" panose="020F0502020204030204" pitchFamily="34" charset="0"/>
              </a:rPr>
              <a:t> Kids International (YKI) har sedan 2017 etablerat samarbetat med Cosmos Academy i Ghana. </a:t>
            </a:r>
          </a:p>
          <a:p>
            <a:r>
              <a:rPr lang="sv-SE" sz="2400" dirty="0">
                <a:effectLst/>
                <a:latin typeface="Calibri" panose="020F0502020204030204" pitchFamily="34" charset="0"/>
                <a:ea typeface="Times New Roman" panose="02020603050405020304" pitchFamily="18" charset="0"/>
                <a:cs typeface="Calibri" panose="020F0502020204030204" pitchFamily="34" charset="0"/>
              </a:rPr>
              <a:t>I januari 2018 besökte Robert Lomas, tidigare sekreterare i YKI</a:t>
            </a:r>
            <a:r>
              <a:rPr lang="sv-SE" sz="2400" dirty="0">
                <a:latin typeface="Calibri" panose="020F0502020204030204" pitchFamily="34" charset="0"/>
                <a:ea typeface="Times New Roman" panose="02020603050405020304" pitchFamily="18" charset="0"/>
                <a:cs typeface="Calibri" panose="020F0502020204030204" pitchFamily="34" charset="0"/>
              </a:rPr>
              <a:t>, </a:t>
            </a:r>
            <a:r>
              <a:rPr lang="sv-SE" sz="2400" dirty="0">
                <a:effectLst/>
                <a:latin typeface="Calibri" panose="020F0502020204030204" pitchFamily="34" charset="0"/>
                <a:ea typeface="Times New Roman" panose="02020603050405020304" pitchFamily="18" charset="0"/>
                <a:cs typeface="Calibri" panose="020F0502020204030204" pitchFamily="34" charset="0"/>
              </a:rPr>
              <a:t>Ghana. De etablerade ytterligare kontakter med skolan.</a:t>
            </a:r>
          </a:p>
          <a:p>
            <a:r>
              <a:rPr lang="sv-SE" sz="2400" dirty="0">
                <a:effectLst/>
                <a:latin typeface="Calibri" panose="020F0502020204030204" pitchFamily="34" charset="0"/>
                <a:ea typeface="Times New Roman" panose="02020603050405020304" pitchFamily="18" charset="0"/>
                <a:cs typeface="Calibri" panose="020F0502020204030204" pitchFamily="34" charset="0"/>
              </a:rPr>
              <a:t>Under 2019 registrerades YKI i landet i samarbete med Cosmos Academy.</a:t>
            </a:r>
          </a:p>
          <a:p>
            <a:endParaRPr lang="sv-SE" sz="2400" dirty="0"/>
          </a:p>
        </p:txBody>
      </p:sp>
      <p:sp>
        <p:nvSpPr>
          <p:cNvPr id="52" name="Oval 51">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Bildobjekt 20">
            <a:extLst>
              <a:ext uri="{FF2B5EF4-FFF2-40B4-BE49-F238E27FC236}">
                <a16:creationId xmlns:a16="http://schemas.microsoft.com/office/drawing/2014/main" id="{3129171F-3694-44AF-B387-8154E6F9EC5B}"/>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7887184" y="1849811"/>
            <a:ext cx="3781051" cy="2514400"/>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noFill/>
        </p:spPr>
      </p:pic>
      <p:sp>
        <p:nvSpPr>
          <p:cNvPr id="54" name="Freeform: Shape 53">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56" name="Straight Connector 55">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58" name="Freeform: Shape 57">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821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4" name="Rectangle 133">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0A64E895-A72A-4EAC-BC91-D9F33AD9D590}"/>
              </a:ext>
            </a:extLst>
          </p:cNvPr>
          <p:cNvSpPr>
            <a:spLocks noGrp="1"/>
          </p:cNvSpPr>
          <p:nvPr>
            <p:ph type="title"/>
          </p:nvPr>
        </p:nvSpPr>
        <p:spPr>
          <a:xfrm>
            <a:off x="838200" y="365125"/>
            <a:ext cx="5393361" cy="1325563"/>
          </a:xfrm>
        </p:spPr>
        <p:txBody>
          <a:bodyPr>
            <a:normAutofit/>
          </a:bodyPr>
          <a:lstStyle/>
          <a:p>
            <a:r>
              <a:rPr lang="sv-SE" dirty="0"/>
              <a:t>Grundare av skolan</a:t>
            </a:r>
          </a:p>
        </p:txBody>
      </p:sp>
      <p:sp>
        <p:nvSpPr>
          <p:cNvPr id="3" name="Platshållare för innehåll 2">
            <a:extLst>
              <a:ext uri="{FF2B5EF4-FFF2-40B4-BE49-F238E27FC236}">
                <a16:creationId xmlns:a16="http://schemas.microsoft.com/office/drawing/2014/main" id="{9632618E-8D21-4AEA-A8F9-B4178EA29D40}"/>
              </a:ext>
            </a:extLst>
          </p:cNvPr>
          <p:cNvSpPr>
            <a:spLocks noGrp="1"/>
          </p:cNvSpPr>
          <p:nvPr>
            <p:ph idx="1"/>
          </p:nvPr>
        </p:nvSpPr>
        <p:spPr>
          <a:xfrm>
            <a:off x="838200" y="1825625"/>
            <a:ext cx="5393361" cy="4351338"/>
          </a:xfrm>
        </p:spPr>
        <p:txBody>
          <a:bodyPr>
            <a:normAutofit/>
          </a:bodyPr>
          <a:lstStyle/>
          <a:p>
            <a:pPr>
              <a:spcAft>
                <a:spcPts val="600"/>
              </a:spcAft>
            </a:pPr>
            <a:r>
              <a:rPr lang="sv-SE" sz="1800" dirty="0">
                <a:effectLst/>
                <a:latin typeface="Calibri" panose="020F0502020204030204" pitchFamily="34" charset="0"/>
                <a:ea typeface="Times New Roman" panose="02020603050405020304" pitchFamily="18" charset="0"/>
                <a:cs typeface="Calibri" panose="020F0502020204030204" pitchFamily="34" charset="0"/>
              </a:rPr>
              <a:t>Cosmos </a:t>
            </a:r>
            <a:r>
              <a:rPr lang="sv-SE" sz="1800" dirty="0" err="1">
                <a:effectLst/>
                <a:latin typeface="Calibri" panose="020F0502020204030204" pitchFamily="34" charset="0"/>
                <a:ea typeface="Times New Roman" panose="02020603050405020304" pitchFamily="18" charset="0"/>
                <a:cs typeface="Calibri" panose="020F0502020204030204" pitchFamily="34" charset="0"/>
              </a:rPr>
              <a:t>Laar</a:t>
            </a:r>
            <a:r>
              <a:rPr lang="sv-SE" sz="1800" dirty="0">
                <a:effectLst/>
                <a:latin typeface="Calibri" panose="020F0502020204030204" pitchFamily="34" charset="0"/>
                <a:ea typeface="Times New Roman" panose="02020603050405020304" pitchFamily="18" charset="0"/>
                <a:cs typeface="Calibri" panose="020F0502020204030204" pitchFamily="34" charset="0"/>
              </a:rPr>
              <a:t> startade skolan 2013. Hans önskan var att hjälpa föräldralösa barn och barn som inte har möjlighet att gå i skola. </a:t>
            </a:r>
          </a:p>
          <a:p>
            <a:pPr>
              <a:spcAft>
                <a:spcPts val="600"/>
              </a:spcAft>
            </a:pPr>
            <a:r>
              <a:rPr lang="sv-SE" sz="1800" dirty="0">
                <a:effectLst/>
                <a:latin typeface="Calibri" panose="020F0502020204030204" pitchFamily="34" charset="0"/>
                <a:ea typeface="Times New Roman" panose="02020603050405020304" pitchFamily="18" charset="0"/>
                <a:cs typeface="Calibri" panose="020F0502020204030204" pitchFamily="34" charset="0"/>
              </a:rPr>
              <a:t>Cosmo har själv haft en svår uppväxt. Han har aldrig själv gått i skola. Hans mamma dog när han var 7 år. Han växte upp med sin pappa och pappans andra fru. När han var 10 år flyttade han hemifrån och började leva på gatan som gatpojke. </a:t>
            </a:r>
          </a:p>
          <a:p>
            <a:pPr>
              <a:spcAft>
                <a:spcPts val="600"/>
              </a:spcAft>
            </a:pPr>
            <a:r>
              <a:rPr lang="sv-SE" sz="1800" dirty="0">
                <a:effectLst/>
                <a:latin typeface="Calibri" panose="020F0502020204030204" pitchFamily="34" charset="0"/>
                <a:ea typeface="Times New Roman" panose="02020603050405020304" pitchFamily="18" charset="0"/>
                <a:cs typeface="Calibri" panose="020F0502020204030204" pitchFamily="34" charset="0"/>
              </a:rPr>
              <a:t>Innan han kom till Sverige åkte han först till Libyen, sen till Italien. I Sverige hittade han sin fru i Täby och de har en </a:t>
            </a:r>
            <a:r>
              <a:rPr lang="sv-SE" sz="1800" dirty="0">
                <a:latin typeface="Calibri" panose="020F0502020204030204" pitchFamily="34" charset="0"/>
                <a:ea typeface="Times New Roman" panose="02020603050405020304" pitchFamily="18" charset="0"/>
                <a:cs typeface="Calibri" panose="020F0502020204030204" pitchFamily="34" charset="0"/>
              </a:rPr>
              <a:t>6 </a:t>
            </a:r>
            <a:r>
              <a:rPr lang="sv-SE" sz="1800" dirty="0">
                <a:effectLst/>
                <a:latin typeface="Calibri" panose="020F0502020204030204" pitchFamily="34" charset="0"/>
                <a:ea typeface="Times New Roman" panose="02020603050405020304" pitchFamily="18" charset="0"/>
                <a:cs typeface="Calibri" panose="020F0502020204030204" pitchFamily="34" charset="0"/>
              </a:rPr>
              <a:t>årig son.  Han har fått medel till skolan genom donationer och genom att få /köpa saker i Sverige som han sedan har sålt i Ghana.</a:t>
            </a:r>
          </a:p>
          <a:p>
            <a:endParaRPr lang="sv-SE" sz="1800" dirty="0"/>
          </a:p>
        </p:txBody>
      </p:sp>
      <p:pic>
        <p:nvPicPr>
          <p:cNvPr id="4097" name="Bildobjekt 11">
            <a:extLst>
              <a:ext uri="{FF2B5EF4-FFF2-40B4-BE49-F238E27FC236}">
                <a16:creationId xmlns:a16="http://schemas.microsoft.com/office/drawing/2014/main" id="{C755B09C-1EF7-4369-8664-00312860DF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759" b="-3"/>
          <a:stretch/>
        </p:blipFill>
        <p:spPr bwMode="auto">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136" name="Arc 135">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8" name="Oval 137">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013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E3B9029A-0B04-4589-8791-DEE3DF4EB9A3}"/>
              </a:ext>
            </a:extLst>
          </p:cNvPr>
          <p:cNvSpPr>
            <a:spLocks noGrp="1"/>
          </p:cNvSpPr>
          <p:nvPr>
            <p:ph type="title"/>
          </p:nvPr>
        </p:nvSpPr>
        <p:spPr>
          <a:xfrm>
            <a:off x="6637345" y="345810"/>
            <a:ext cx="4960945" cy="1411553"/>
          </a:xfrm>
        </p:spPr>
        <p:txBody>
          <a:bodyPr>
            <a:normAutofit/>
          </a:bodyPr>
          <a:lstStyle/>
          <a:p>
            <a:r>
              <a:rPr lang="sv-SE" dirty="0"/>
              <a:t>Lite fakta om skolan</a:t>
            </a:r>
          </a:p>
        </p:txBody>
      </p:sp>
      <p:sp>
        <p:nvSpPr>
          <p:cNvPr id="3" name="Platshållare för innehåll 2">
            <a:extLst>
              <a:ext uri="{FF2B5EF4-FFF2-40B4-BE49-F238E27FC236}">
                <a16:creationId xmlns:a16="http://schemas.microsoft.com/office/drawing/2014/main" id="{8D6C00C4-8136-4143-9A52-5F141703BF01}"/>
              </a:ext>
            </a:extLst>
          </p:cNvPr>
          <p:cNvSpPr>
            <a:spLocks noGrp="1"/>
          </p:cNvSpPr>
          <p:nvPr>
            <p:ph idx="1"/>
          </p:nvPr>
        </p:nvSpPr>
        <p:spPr>
          <a:xfrm>
            <a:off x="6651086" y="1503955"/>
            <a:ext cx="4933462" cy="4351338"/>
          </a:xfrm>
        </p:spPr>
        <p:txBody>
          <a:bodyPr>
            <a:normAutofit/>
          </a:bodyPr>
          <a:lstStyle/>
          <a:p>
            <a:r>
              <a:rPr lang="sv-SE" sz="1700" dirty="0">
                <a:effectLst/>
                <a:latin typeface="Calibri" panose="020F0502020204030204" pitchFamily="34" charset="0"/>
                <a:ea typeface="Times New Roman" panose="02020603050405020304" pitchFamily="18" charset="0"/>
                <a:cs typeface="Calibri" panose="020F0502020204030204" pitchFamily="34" charset="0"/>
              </a:rPr>
              <a:t>Skolan som finns i </a:t>
            </a:r>
            <a:r>
              <a:rPr lang="sv-SE" sz="1700" dirty="0" err="1">
                <a:effectLst/>
                <a:latin typeface="Calibri" panose="020F0502020204030204" pitchFamily="34" charset="0"/>
                <a:ea typeface="Times New Roman" panose="02020603050405020304" pitchFamily="18" charset="0"/>
                <a:cs typeface="Calibri" panose="020F0502020204030204" pitchFamily="34" charset="0"/>
              </a:rPr>
              <a:t>Ejura</a:t>
            </a:r>
            <a:r>
              <a:rPr lang="sv-SE" sz="1700" dirty="0">
                <a:effectLst/>
                <a:latin typeface="Calibri" panose="020F0502020204030204" pitchFamily="34" charset="0"/>
                <a:ea typeface="Times New Roman" panose="02020603050405020304" pitchFamily="18" charset="0"/>
                <a:cs typeface="Calibri" panose="020F0502020204030204" pitchFamily="34" charset="0"/>
              </a:rPr>
              <a:t> nära </a:t>
            </a:r>
            <a:r>
              <a:rPr lang="sv-SE" sz="1700" dirty="0" err="1">
                <a:effectLst/>
                <a:latin typeface="Calibri" panose="020F0502020204030204" pitchFamily="34" charset="0"/>
                <a:ea typeface="Times New Roman" panose="02020603050405020304" pitchFamily="18" charset="0"/>
                <a:cs typeface="Calibri" panose="020F0502020204030204" pitchFamily="34" charset="0"/>
              </a:rPr>
              <a:t>Komasi</a:t>
            </a:r>
            <a:r>
              <a:rPr lang="sv-SE" sz="1700" dirty="0">
                <a:effectLst/>
                <a:latin typeface="Calibri" panose="020F0502020204030204" pitchFamily="34" charset="0"/>
                <a:ea typeface="Times New Roman" panose="02020603050405020304" pitchFamily="18" charset="0"/>
                <a:cs typeface="Calibri" panose="020F0502020204030204" pitchFamily="34" charset="0"/>
              </a:rPr>
              <a:t> i Ghana startades 2013.</a:t>
            </a:r>
          </a:p>
          <a:p>
            <a:r>
              <a:rPr lang="sv-SE" sz="1700" dirty="0">
                <a:effectLst/>
                <a:latin typeface="Calibri" panose="020F0502020204030204" pitchFamily="34" charset="0"/>
                <a:ea typeface="Times New Roman" panose="02020603050405020304" pitchFamily="18" charset="0"/>
                <a:cs typeface="Calibri" panose="020F0502020204030204" pitchFamily="34" charset="0"/>
              </a:rPr>
              <a:t>Det går omkring 400 barn i skolan. De är i åldrarna 2-12 år. Det finns en fotbollsakademi inkluderad i skolan. De som deltar i fotbollsakademin bor på skolan, tränar och </a:t>
            </a:r>
            <a:r>
              <a:rPr lang="sv-SE" sz="1700" dirty="0">
                <a:latin typeface="Calibri" panose="020F0502020204030204" pitchFamily="34" charset="0"/>
                <a:ea typeface="Times New Roman" panose="02020603050405020304" pitchFamily="18" charset="0"/>
                <a:cs typeface="Calibri" panose="020F0502020204030204" pitchFamily="34" charset="0"/>
              </a:rPr>
              <a:t>studerar</a:t>
            </a:r>
            <a:r>
              <a:rPr lang="sv-SE" sz="1700" dirty="0">
                <a:effectLst/>
                <a:latin typeface="Calibri" panose="020F0502020204030204" pitchFamily="34" charset="0"/>
                <a:ea typeface="Times New Roman" panose="02020603050405020304" pitchFamily="18" charset="0"/>
                <a:cs typeface="Calibri" panose="020F0502020204030204" pitchFamily="34" charset="0"/>
              </a:rPr>
              <a:t> samtidigt.  </a:t>
            </a:r>
          </a:p>
          <a:p>
            <a:r>
              <a:rPr lang="sv-SE" sz="1700" dirty="0">
                <a:effectLst/>
                <a:latin typeface="Calibri" panose="020F0502020204030204" pitchFamily="34" charset="0"/>
                <a:ea typeface="Times New Roman" panose="02020603050405020304" pitchFamily="18" charset="0"/>
                <a:cs typeface="Calibri" panose="020F0502020204030204" pitchFamily="34" charset="0"/>
              </a:rPr>
              <a:t>Tomten som Cosmos köpt är på 3 hektar. Det finns en mur runt skolan. Skolan har 12 provisoriska klassrum, två permanenta klassrum, ett kontor och en byggnad där barnen bor som går på fotbollsskolan. På tomten finns en brunn som förser skolan med vatten. Barnen kommer till skolan med en buss som ägs av skolan. De som bor runt skolan arbetar med jordbruk och  säljer grönsaker på marknaden.</a:t>
            </a:r>
          </a:p>
          <a:p>
            <a:endParaRPr lang="sv-SE" sz="1700" dirty="0"/>
          </a:p>
        </p:txBody>
      </p:sp>
      <p:pic>
        <p:nvPicPr>
          <p:cNvPr id="5126" name="Picture 6">
            <a:extLst>
              <a:ext uri="{FF2B5EF4-FFF2-40B4-BE49-F238E27FC236}">
                <a16:creationId xmlns:a16="http://schemas.microsoft.com/office/drawing/2014/main" id="{172AA565-C205-4626-93F3-A32AB3F136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54" r="-2" b="26338"/>
          <a:stretch/>
        </p:blipFill>
        <p:spPr bwMode="auto">
          <a:xfrm>
            <a:off x="1303383"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a:noFill/>
          <a:extLst>
            <a:ext uri="{909E8E84-426E-40DD-AFC4-6F175D3DCCD1}">
              <a14:hiddenFill xmlns:a14="http://schemas.microsoft.com/office/drawing/2010/main">
                <a:solidFill>
                  <a:srgbClr val="FFFFFF"/>
                </a:solidFill>
              </a14:hiddenFill>
            </a:ext>
          </a:extLst>
        </p:spPr>
      </p:pic>
      <p:sp>
        <p:nvSpPr>
          <p:cNvPr id="77" name="Arc 7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840930" flipH="1" flipV="1">
            <a:off x="2387864" y="-729071"/>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24" name="Picture 4">
            <a:extLst>
              <a:ext uri="{FF2B5EF4-FFF2-40B4-BE49-F238E27FC236}">
                <a16:creationId xmlns:a16="http://schemas.microsoft.com/office/drawing/2014/main" id="{D6EF83CF-80AD-42F9-AA30-CD23D9926F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023" r="3" b="13642"/>
          <a:stretch/>
        </p:blipFill>
        <p:spPr bwMode="auto">
          <a:xfrm>
            <a:off x="20" y="330442"/>
            <a:ext cx="2377016" cy="3435255"/>
          </a:xfrm>
          <a:custGeom>
            <a:avLst/>
            <a:gdLst/>
            <a:ahLst/>
            <a:cxnLst/>
            <a:rect l="l" t="t" r="r" b="b"/>
            <a:pathLst>
              <a:path w="2377036" h="3435255">
                <a:moveTo>
                  <a:pt x="659409" y="0"/>
                </a:moveTo>
                <a:cubicBezTo>
                  <a:pt x="1608028" y="0"/>
                  <a:pt x="2377036" y="769008"/>
                  <a:pt x="2377036" y="1717628"/>
                </a:cubicBezTo>
                <a:cubicBezTo>
                  <a:pt x="2377036" y="2666247"/>
                  <a:pt x="1608028" y="3435255"/>
                  <a:pt x="659409" y="3435255"/>
                </a:cubicBezTo>
                <a:cubicBezTo>
                  <a:pt x="481542" y="3435255"/>
                  <a:pt x="309991" y="3408220"/>
                  <a:pt x="148639" y="3358034"/>
                </a:cubicBezTo>
                <a:lnTo>
                  <a:pt x="0" y="3303632"/>
                </a:lnTo>
                <a:lnTo>
                  <a:pt x="0" y="131624"/>
                </a:lnTo>
                <a:lnTo>
                  <a:pt x="148639" y="77221"/>
                </a:lnTo>
                <a:cubicBezTo>
                  <a:pt x="309991" y="27036"/>
                  <a:pt x="481542" y="0"/>
                  <a:pt x="659409" y="0"/>
                </a:cubicBezTo>
                <a:close/>
              </a:path>
            </a:pathLst>
          </a:cu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E4708D05-5BFC-425C-934E-C2DB961D44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11" r="11535" b="-4"/>
          <a:stretch/>
        </p:blipFill>
        <p:spPr bwMode="auto">
          <a:xfrm>
            <a:off x="269483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179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tshållare för innehåll 2">
            <a:extLst>
              <a:ext uri="{FF2B5EF4-FFF2-40B4-BE49-F238E27FC236}">
                <a16:creationId xmlns:a16="http://schemas.microsoft.com/office/drawing/2014/main" id="{B2BAAEE8-0467-4467-BE66-CCE8467FCEE4}"/>
              </a:ext>
            </a:extLst>
          </p:cNvPr>
          <p:cNvSpPr>
            <a:spLocks noGrp="1"/>
          </p:cNvSpPr>
          <p:nvPr>
            <p:ph idx="1"/>
          </p:nvPr>
        </p:nvSpPr>
        <p:spPr>
          <a:xfrm>
            <a:off x="838201" y="1825625"/>
            <a:ext cx="5092194" cy="4351338"/>
          </a:xfrm>
        </p:spPr>
        <p:txBody>
          <a:bodyPr>
            <a:normAutofit/>
          </a:bodyPr>
          <a:lstStyle/>
          <a:p>
            <a:pPr>
              <a:spcBef>
                <a:spcPct val="0"/>
              </a:spcBef>
              <a:spcAft>
                <a:spcPts val="600"/>
              </a:spcAft>
            </a:pPr>
            <a:r>
              <a:rPr lang="sv-SE" sz="2400" dirty="0">
                <a:latin typeface="+mj-lt"/>
                <a:ea typeface="+mj-ea"/>
                <a:cs typeface="+mj-cs"/>
              </a:rPr>
              <a:t>Fotbollsakademin </a:t>
            </a:r>
          </a:p>
          <a:p>
            <a:pPr>
              <a:spcBef>
                <a:spcPct val="0"/>
              </a:spcBef>
              <a:spcAft>
                <a:spcPts val="600"/>
              </a:spcAft>
            </a:pPr>
            <a:r>
              <a:rPr lang="sv-SE" sz="2400" dirty="0">
                <a:latin typeface="+mj-lt"/>
                <a:ea typeface="+mj-ea"/>
                <a:cs typeface="+mj-cs"/>
              </a:rPr>
              <a:t>Eleverna bor på skolan, tränar fotboll och får samtidigt undervisning på skolan. </a:t>
            </a:r>
          </a:p>
          <a:p>
            <a:pPr>
              <a:spcBef>
                <a:spcPct val="0"/>
              </a:spcBef>
              <a:spcAft>
                <a:spcPts val="600"/>
              </a:spcAft>
            </a:pPr>
            <a:r>
              <a:rPr lang="sv-SE" sz="2400" dirty="0">
                <a:latin typeface="+mj-lt"/>
                <a:ea typeface="+mj-ea"/>
                <a:cs typeface="+mj-cs"/>
              </a:rPr>
              <a:t>Fotbollsakademin har rest till olika platser för att spela fotbollsmatcher</a:t>
            </a:r>
            <a:r>
              <a:rPr lang="en-US" sz="2400" dirty="0">
                <a:latin typeface="+mj-lt"/>
                <a:ea typeface="+mj-ea"/>
                <a:cs typeface="+mj-cs"/>
              </a:rPr>
              <a:t>. </a:t>
            </a:r>
          </a:p>
          <a:p>
            <a:pPr>
              <a:spcBef>
                <a:spcPct val="0"/>
              </a:spcBef>
              <a:spcAft>
                <a:spcPts val="600"/>
              </a:spcAft>
            </a:pPr>
            <a:r>
              <a:rPr lang="sv-SE" sz="2400" dirty="0">
                <a:latin typeface="+mj-lt"/>
                <a:ea typeface="+mj-ea"/>
                <a:cs typeface="+mj-cs"/>
              </a:rPr>
              <a:t>Akademin är populär och har ett bra rykte.</a:t>
            </a:r>
          </a:p>
          <a:p>
            <a:pPr>
              <a:spcBef>
                <a:spcPct val="0"/>
              </a:spcBef>
              <a:spcAft>
                <a:spcPts val="600"/>
              </a:spcAft>
            </a:pPr>
            <a:endParaRPr lang="sv-SE" sz="2400" dirty="0">
              <a:latin typeface="+mj-lt"/>
              <a:ea typeface="+mj-ea"/>
              <a:cs typeface="+mj-cs"/>
            </a:endParaRPr>
          </a:p>
        </p:txBody>
      </p:sp>
      <p:sp>
        <p:nvSpPr>
          <p:cNvPr id="20" name="Oval 19">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6129499C-5830-47DA-A91D-A497ACCA26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379" r="4709" b="3"/>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22" name="Arc 21">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Bildobjekt 4">
            <a:extLst>
              <a:ext uri="{FF2B5EF4-FFF2-40B4-BE49-F238E27FC236}">
                <a16:creationId xmlns:a16="http://schemas.microsoft.com/office/drawing/2014/main" id="{3C9FEF25-E35F-4BF4-85A5-9A0DEF39AC66}"/>
              </a:ext>
            </a:extLst>
          </p:cNvPr>
          <p:cNvPicPr>
            <a:picLocks noChangeAspect="1"/>
          </p:cNvPicPr>
          <p:nvPr/>
        </p:nvPicPr>
        <p:blipFill rotWithShape="1">
          <a:blip r:embed="rId3"/>
          <a:srcRect l="6876" r="15318" b="1"/>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3475097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4" name="Picture 6">
            <a:extLst>
              <a:ext uri="{FF2B5EF4-FFF2-40B4-BE49-F238E27FC236}">
                <a16:creationId xmlns:a16="http://schemas.microsoft.com/office/drawing/2014/main" id="{56970E64-6FA8-4BE9-A0DD-22314EAAAF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880" r="-3" b="-3"/>
          <a:stretch/>
        </p:blipFill>
        <p:spPr bwMode="auto">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CBAC1F35-4051-49B6-80D9-22E81D5B03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245" b="15835"/>
          <a:stretch/>
        </p:blipFill>
        <p:spPr bwMode="auto">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CB89A6DC-92AF-4949-92E0-5E549246DF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376" r="8569"/>
          <a:stretch/>
        </p:blipFill>
        <p:spPr bwMode="auto">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048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75" name="Rectangle 74">
            <a:extLst>
              <a:ext uri="{FF2B5EF4-FFF2-40B4-BE49-F238E27FC236}">
                <a16:creationId xmlns:a16="http://schemas.microsoft.com/office/drawing/2014/main" id="{FAF68CB5-D519-4070-A998-B86F0FBCD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Bildobjekt 11">
            <a:extLst>
              <a:ext uri="{FF2B5EF4-FFF2-40B4-BE49-F238E27FC236}">
                <a16:creationId xmlns:a16="http://schemas.microsoft.com/office/drawing/2014/main" id="{48F57A88-C6EA-4D7C-8C06-54E13E1509C7}"/>
              </a:ext>
            </a:extLst>
          </p:cNvPr>
          <p:cNvPicPr/>
          <p:nvPr/>
        </p:nvPicPr>
        <p:blipFill rotWithShape="1">
          <a:blip r:embed="rId2" cstate="print">
            <a:extLst>
              <a:ext uri="{28A0092B-C50C-407E-A947-70E740481C1C}">
                <a14:useLocalDpi xmlns:a14="http://schemas.microsoft.com/office/drawing/2010/main" val="0"/>
              </a:ext>
            </a:extLst>
          </a:blip>
          <a:srcRect r="-3" b="24998"/>
          <a:stretch/>
        </p:blipFill>
        <p:spPr bwMode="auto">
          <a:xfrm>
            <a:off x="312678" y="501989"/>
            <a:ext cx="2769973" cy="2769973"/>
          </a:xfrm>
          <a:custGeom>
            <a:avLst/>
            <a:gdLst/>
            <a:ahLst/>
            <a:cxnLst/>
            <a:rect l="l" t="t" r="r" b="b"/>
            <a:pathLst>
              <a:path w="2769973" h="2769973">
                <a:moveTo>
                  <a:pt x="133430" y="0"/>
                </a:moveTo>
                <a:lnTo>
                  <a:pt x="2636543" y="0"/>
                </a:lnTo>
                <a:cubicBezTo>
                  <a:pt x="2710234" y="0"/>
                  <a:pt x="2769973" y="59739"/>
                  <a:pt x="2769973" y="133430"/>
                </a:cubicBezTo>
                <a:lnTo>
                  <a:pt x="2769973" y="2636543"/>
                </a:lnTo>
                <a:cubicBezTo>
                  <a:pt x="2769973" y="2710234"/>
                  <a:pt x="2710234" y="2769973"/>
                  <a:pt x="2636543" y="2769973"/>
                </a:cubicBezTo>
                <a:lnTo>
                  <a:pt x="133430" y="2769973"/>
                </a:lnTo>
                <a:cubicBezTo>
                  <a:pt x="59739" y="2769973"/>
                  <a:pt x="0" y="2710234"/>
                  <a:pt x="0" y="2636543"/>
                </a:cubicBezTo>
                <a:lnTo>
                  <a:pt x="0" y="133430"/>
                </a:lnTo>
                <a:cubicBezTo>
                  <a:pt x="0" y="59739"/>
                  <a:pt x="59739" y="0"/>
                  <a:pt x="133430" y="0"/>
                </a:cubicBezTo>
                <a:close/>
              </a:path>
            </a:pathLst>
          </a:custGeom>
          <a:noFill/>
        </p:spPr>
      </p:pic>
      <p:pic>
        <p:nvPicPr>
          <p:cNvPr id="8194" name="Picture 2">
            <a:extLst>
              <a:ext uri="{FF2B5EF4-FFF2-40B4-BE49-F238E27FC236}">
                <a16:creationId xmlns:a16="http://schemas.microsoft.com/office/drawing/2014/main" id="{BC09F684-5E54-4015-9DCE-EF76F3B82B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00" r="-3" b="16998"/>
          <a:stretch/>
        </p:blipFill>
        <p:spPr bwMode="auto">
          <a:xfrm>
            <a:off x="3276002" y="501987"/>
            <a:ext cx="2769973" cy="2769973"/>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a:noFill/>
          <a:extLst>
            <a:ext uri="{909E8E84-426E-40DD-AFC4-6F175D3DCCD1}">
              <a14:hiddenFill xmlns:a14="http://schemas.microsoft.com/office/drawing/2010/main">
                <a:solidFill>
                  <a:srgbClr val="FFFFFF"/>
                </a:solidFill>
              </a14:hiddenFill>
            </a:ext>
          </a:extLst>
        </p:spPr>
      </p:pic>
      <p:pic>
        <p:nvPicPr>
          <p:cNvPr id="16" name="Bildobjekt 15">
            <a:extLst>
              <a:ext uri="{FF2B5EF4-FFF2-40B4-BE49-F238E27FC236}">
                <a16:creationId xmlns:a16="http://schemas.microsoft.com/office/drawing/2014/main" id="{303674B1-C593-4C66-BD27-5A4E8BFD93E1}"/>
              </a:ext>
            </a:extLst>
          </p:cNvPr>
          <p:cNvPicPr/>
          <p:nvPr/>
        </p:nvPicPr>
        <p:blipFill rotWithShape="1">
          <a:blip r:embed="rId4" cstate="print">
            <a:extLst>
              <a:ext uri="{28A0092B-C50C-407E-A947-70E740481C1C}">
                <a14:useLocalDpi xmlns:a14="http://schemas.microsoft.com/office/drawing/2010/main" val="0"/>
              </a:ext>
            </a:extLst>
          </a:blip>
          <a:srcRect l="18180" r="6956" b="1"/>
          <a:stretch/>
        </p:blipFill>
        <p:spPr>
          <a:xfrm>
            <a:off x="312774" y="3429005"/>
            <a:ext cx="2769973" cy="2769973"/>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14" name="Bildobjekt 13">
            <a:extLst>
              <a:ext uri="{FF2B5EF4-FFF2-40B4-BE49-F238E27FC236}">
                <a16:creationId xmlns:a16="http://schemas.microsoft.com/office/drawing/2014/main" id="{29CB17C8-13AC-4818-BE7E-A308D2B4939E}"/>
              </a:ext>
            </a:extLst>
          </p:cNvPr>
          <p:cNvPicPr/>
          <p:nvPr/>
        </p:nvPicPr>
        <p:blipFill rotWithShape="1">
          <a:blip r:embed="rId5" cstate="print">
            <a:extLst>
              <a:ext uri="{28A0092B-C50C-407E-A947-70E740481C1C}">
                <a14:useLocalDpi xmlns:a14="http://schemas.microsoft.com/office/drawing/2010/main" val="0"/>
              </a:ext>
            </a:extLst>
          </a:blip>
          <a:srcRect l="16015" r="27985"/>
          <a:stretch/>
        </p:blipFill>
        <p:spPr bwMode="auto">
          <a:xfrm>
            <a:off x="3276003" y="3428991"/>
            <a:ext cx="2769973" cy="2769974"/>
          </a:xfrm>
          <a:custGeom>
            <a:avLst/>
            <a:gdLst/>
            <a:ahLst/>
            <a:cxnLst/>
            <a:rect l="l" t="t" r="r" b="b"/>
            <a:pathLst>
              <a:path w="3118718" h="3118719">
                <a:moveTo>
                  <a:pt x="127306" y="0"/>
                </a:moveTo>
                <a:lnTo>
                  <a:pt x="2991412" y="0"/>
                </a:lnTo>
                <a:cubicBezTo>
                  <a:pt x="3061721" y="0"/>
                  <a:pt x="3118718" y="56997"/>
                  <a:pt x="3118718" y="127306"/>
                </a:cubicBezTo>
                <a:lnTo>
                  <a:pt x="3118718" y="2991413"/>
                </a:lnTo>
                <a:cubicBezTo>
                  <a:pt x="3118718" y="3061722"/>
                  <a:pt x="3061721" y="3118719"/>
                  <a:pt x="2991412" y="3118719"/>
                </a:cubicBezTo>
                <a:lnTo>
                  <a:pt x="127306" y="3118719"/>
                </a:lnTo>
                <a:cubicBezTo>
                  <a:pt x="56997" y="3118719"/>
                  <a:pt x="0" y="3061722"/>
                  <a:pt x="0" y="2991413"/>
                </a:cubicBezTo>
                <a:lnTo>
                  <a:pt x="0" y="127306"/>
                </a:lnTo>
                <a:cubicBezTo>
                  <a:pt x="0" y="56997"/>
                  <a:pt x="56997" y="0"/>
                  <a:pt x="127306" y="0"/>
                </a:cubicBezTo>
                <a:close/>
              </a:path>
            </a:pathLst>
          </a:custGeom>
          <a:noFill/>
        </p:spPr>
      </p:pic>
      <p:sp>
        <p:nvSpPr>
          <p:cNvPr id="77" name="Arc 76">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36468">
            <a:off x="7783403" y="326268"/>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ruta 2">
            <a:extLst>
              <a:ext uri="{FF2B5EF4-FFF2-40B4-BE49-F238E27FC236}">
                <a16:creationId xmlns:a16="http://schemas.microsoft.com/office/drawing/2014/main" id="{1B449895-F87F-4FD3-9863-9BEEE96948C8}"/>
              </a:ext>
            </a:extLst>
          </p:cNvPr>
          <p:cNvSpPr txBox="1"/>
          <p:nvPr/>
        </p:nvSpPr>
        <p:spPr>
          <a:xfrm>
            <a:off x="6532728" y="824167"/>
            <a:ext cx="5015804" cy="1325563"/>
          </a:xfrm>
          <a:prstGeom prst="rect">
            <a:avLst/>
          </a:prstGeom>
        </p:spPr>
        <p:txBody>
          <a:bodyPr vert="horz" lIns="91440" tIns="45720" rIns="91440" bIns="45720" rtlCol="0" anchor="ctr">
            <a:normAutofit/>
          </a:bodyPr>
          <a:lstStyle/>
          <a:p>
            <a:pPr>
              <a:lnSpc>
                <a:spcPct val="90000"/>
              </a:lnSpc>
              <a:spcBef>
                <a:spcPct val="0"/>
              </a:spcBef>
              <a:spcAft>
                <a:spcPts val="1000"/>
              </a:spcAft>
            </a:pPr>
            <a:r>
              <a:rPr lang="en-US" sz="3100" b="1" kern="1200" cap="all" dirty="0" err="1">
                <a:solidFill>
                  <a:schemeClr val="tx1"/>
                </a:solidFill>
                <a:effectLst/>
                <a:latin typeface="+mj-lt"/>
                <a:ea typeface="+mj-ea"/>
                <a:cs typeface="+mj-cs"/>
              </a:rPr>
              <a:t>Medel</a:t>
            </a:r>
            <a:r>
              <a:rPr lang="en-US" sz="3100" b="1" kern="1200" cap="all" dirty="0">
                <a:solidFill>
                  <a:schemeClr val="tx1"/>
                </a:solidFill>
                <a:effectLst/>
                <a:latin typeface="+mj-lt"/>
                <a:ea typeface="+mj-ea"/>
                <a:cs typeface="+mj-cs"/>
              </a:rPr>
              <a:t> </a:t>
            </a:r>
            <a:r>
              <a:rPr lang="en-US" sz="3100" b="1" kern="1200" cap="all" dirty="0" err="1">
                <a:solidFill>
                  <a:schemeClr val="tx1"/>
                </a:solidFill>
                <a:effectLst/>
                <a:latin typeface="+mj-lt"/>
                <a:ea typeface="+mj-ea"/>
                <a:cs typeface="+mj-cs"/>
              </a:rPr>
              <a:t>från</a:t>
            </a:r>
            <a:r>
              <a:rPr lang="en-US" sz="3100" b="1" kern="1200" cap="all" dirty="0">
                <a:solidFill>
                  <a:schemeClr val="tx1"/>
                </a:solidFill>
                <a:effectLst/>
                <a:latin typeface="+mj-lt"/>
                <a:ea typeface="+mj-ea"/>
                <a:cs typeface="+mj-cs"/>
              </a:rPr>
              <a:t> </a:t>
            </a:r>
            <a:r>
              <a:rPr lang="en-US" sz="3100" b="1" kern="1200" cap="all" dirty="0" err="1">
                <a:solidFill>
                  <a:schemeClr val="tx1"/>
                </a:solidFill>
                <a:effectLst/>
                <a:latin typeface="+mj-lt"/>
                <a:ea typeface="+mj-ea"/>
                <a:cs typeface="+mj-cs"/>
              </a:rPr>
              <a:t>seconhandbutik</a:t>
            </a:r>
            <a:r>
              <a:rPr lang="en-US" sz="3100" b="1" kern="1200" cap="all" dirty="0">
                <a:solidFill>
                  <a:schemeClr val="tx1"/>
                </a:solidFill>
                <a:effectLst/>
                <a:latin typeface="+mj-lt"/>
                <a:ea typeface="+mj-ea"/>
                <a:cs typeface="+mj-cs"/>
              </a:rPr>
              <a:t> </a:t>
            </a:r>
            <a:r>
              <a:rPr lang="en-US" sz="3100" b="1" kern="1200" cap="all" dirty="0" err="1">
                <a:solidFill>
                  <a:schemeClr val="tx1"/>
                </a:solidFill>
                <a:effectLst/>
                <a:latin typeface="+mj-lt"/>
                <a:ea typeface="+mj-ea"/>
                <a:cs typeface="+mj-cs"/>
              </a:rPr>
              <a:t>i</a:t>
            </a:r>
            <a:r>
              <a:rPr lang="en-US" sz="3100" b="1" kern="1200" cap="all" dirty="0">
                <a:solidFill>
                  <a:schemeClr val="tx1"/>
                </a:solidFill>
                <a:effectLst/>
                <a:latin typeface="+mj-lt"/>
                <a:ea typeface="+mj-ea"/>
                <a:cs typeface="+mj-cs"/>
              </a:rPr>
              <a:t>  TÄBY </a:t>
            </a:r>
          </a:p>
        </p:txBody>
      </p:sp>
      <p:sp>
        <p:nvSpPr>
          <p:cNvPr id="10" name="textruta 9">
            <a:extLst>
              <a:ext uri="{FF2B5EF4-FFF2-40B4-BE49-F238E27FC236}">
                <a16:creationId xmlns:a16="http://schemas.microsoft.com/office/drawing/2014/main" id="{7424C483-25D8-49C3-964A-1DACFAB1D448}"/>
              </a:ext>
            </a:extLst>
          </p:cNvPr>
          <p:cNvSpPr txBox="1"/>
          <p:nvPr/>
        </p:nvSpPr>
        <p:spPr>
          <a:xfrm>
            <a:off x="6532728" y="1946684"/>
            <a:ext cx="5015804" cy="4351338"/>
          </a:xfrm>
          <a:prstGeom prst="rect">
            <a:avLst/>
          </a:prstGeom>
        </p:spPr>
        <p:txBody>
          <a:bodyPr vert="horz" lIns="91440" tIns="45720" rIns="91440" bIns="45720" rtlCol="0">
            <a:normAutofit/>
          </a:bodyPr>
          <a:lstStyle/>
          <a:p>
            <a:pPr>
              <a:lnSpc>
                <a:spcPct val="90000"/>
              </a:lnSpc>
              <a:spcAft>
                <a:spcPts val="600"/>
              </a:spcAft>
            </a:pPr>
            <a:endParaRPr lang="sv-SE" sz="2400" dirty="0">
              <a:effectLst/>
            </a:endParaRPr>
          </a:p>
          <a:p>
            <a:pPr>
              <a:lnSpc>
                <a:spcPct val="90000"/>
              </a:lnSpc>
              <a:spcAft>
                <a:spcPts val="600"/>
              </a:spcAft>
            </a:pPr>
            <a:r>
              <a:rPr lang="sv-SE" sz="2400" dirty="0">
                <a:effectLst/>
              </a:rPr>
              <a:t>Vårfrukyrkan i Täby förmedlade </a:t>
            </a:r>
          </a:p>
          <a:p>
            <a:pPr>
              <a:lnSpc>
                <a:spcPct val="90000"/>
              </a:lnSpc>
              <a:spcAft>
                <a:spcPts val="600"/>
              </a:spcAft>
            </a:pPr>
            <a:r>
              <a:rPr lang="sv-SE" sz="2400" dirty="0">
                <a:effectLst/>
              </a:rPr>
              <a:t>34 000kr från Kyrkornas secondhandbutik i Täby. Det har använts till att förbättra två av klassrummen med riktiga golv samt att gjuta cementblock till ytterligare klassrum.</a:t>
            </a:r>
          </a:p>
        </p:txBody>
      </p:sp>
    </p:spTree>
    <p:extLst>
      <p:ext uri="{BB962C8B-B14F-4D97-AF65-F5344CB8AC3E}">
        <p14:creationId xmlns:p14="http://schemas.microsoft.com/office/powerpoint/2010/main" val="3423678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ubrik 1">
            <a:extLst>
              <a:ext uri="{FF2B5EF4-FFF2-40B4-BE49-F238E27FC236}">
                <a16:creationId xmlns:a16="http://schemas.microsoft.com/office/drawing/2014/main" id="{89514F01-7845-45EF-A2FC-29AB375814ED}"/>
              </a:ext>
            </a:extLst>
          </p:cNvPr>
          <p:cNvSpPr>
            <a:spLocks noGrp="1"/>
          </p:cNvSpPr>
          <p:nvPr>
            <p:ph type="title"/>
          </p:nvPr>
        </p:nvSpPr>
        <p:spPr>
          <a:xfrm>
            <a:off x="838201" y="345810"/>
            <a:ext cx="4960945" cy="1325563"/>
          </a:xfrm>
        </p:spPr>
        <p:txBody>
          <a:bodyPr>
            <a:normAutofit/>
          </a:bodyPr>
          <a:lstStyle/>
          <a:p>
            <a:r>
              <a:rPr lang="sv-SE" dirty="0"/>
              <a:t>Medel  till skolan</a:t>
            </a:r>
          </a:p>
        </p:txBody>
      </p:sp>
      <p:sp>
        <p:nvSpPr>
          <p:cNvPr id="3" name="Platshållare för innehåll 2">
            <a:extLst>
              <a:ext uri="{FF2B5EF4-FFF2-40B4-BE49-F238E27FC236}">
                <a16:creationId xmlns:a16="http://schemas.microsoft.com/office/drawing/2014/main" id="{9D181AB0-E741-454A-8765-564DD13246C3}"/>
              </a:ext>
            </a:extLst>
          </p:cNvPr>
          <p:cNvSpPr>
            <a:spLocks noGrp="1"/>
          </p:cNvSpPr>
          <p:nvPr>
            <p:ph idx="1"/>
          </p:nvPr>
        </p:nvSpPr>
        <p:spPr>
          <a:xfrm>
            <a:off x="838201" y="1825625"/>
            <a:ext cx="4933462" cy="4351338"/>
          </a:xfrm>
        </p:spPr>
        <p:txBody>
          <a:bodyPr>
            <a:normAutofit/>
          </a:bodyPr>
          <a:lstStyle/>
          <a:p>
            <a:r>
              <a:rPr lang="sv-SE" sz="2400" dirty="0"/>
              <a:t>Cosmos köper och får begagnade saker från Sverige som han förmedlar till Ghana. Han har även köpt traktorer som används i trädgårdsodling på skolans tomt vilket ger inkomst till skolan.</a:t>
            </a:r>
          </a:p>
          <a:p>
            <a:r>
              <a:rPr lang="sv-SE" sz="2400" dirty="0"/>
              <a:t>Privata personer har skänkt medel till skolan. Dessa medel har används till att köpa cement för att bygga fler permanenta klassrum.</a:t>
            </a:r>
          </a:p>
          <a:p>
            <a:endParaRPr lang="sv-SE" sz="2400" dirty="0"/>
          </a:p>
          <a:p>
            <a:endParaRPr lang="sv-SE" sz="2400" dirty="0"/>
          </a:p>
        </p:txBody>
      </p:sp>
      <p:pic>
        <p:nvPicPr>
          <p:cNvPr id="5" name="Bildobjekt 4" descr="En bild som visar person, utomhus, lastbil, väg&#10;&#10;Automatiskt genererad beskrivning">
            <a:extLst>
              <a:ext uri="{FF2B5EF4-FFF2-40B4-BE49-F238E27FC236}">
                <a16:creationId xmlns:a16="http://schemas.microsoft.com/office/drawing/2014/main" id="{EFF9EA33-85F8-4FEA-BB95-A1DC007D3E71}"/>
              </a:ext>
            </a:extLst>
          </p:cNvPr>
          <p:cNvPicPr/>
          <p:nvPr/>
        </p:nvPicPr>
        <p:blipFill rotWithShape="1">
          <a:blip r:embed="rId2"/>
          <a:srcRect t="1297" r="-2" b="29794"/>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30" name="Arc 29">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Bildobjekt 15" descr="En bild som visar lastbil, utomhus, byggnad, väg&#10;&#10;Automatiskt genererad beskrivning">
            <a:extLst>
              <a:ext uri="{FF2B5EF4-FFF2-40B4-BE49-F238E27FC236}">
                <a16:creationId xmlns:a16="http://schemas.microsoft.com/office/drawing/2014/main" id="{50B1716D-33E8-4930-9C2F-86A40175DBB6}"/>
              </a:ext>
            </a:extLst>
          </p:cNvPr>
          <p:cNvPicPr/>
          <p:nvPr/>
        </p:nvPicPr>
        <p:blipFill rotWithShape="1">
          <a:blip r:embed="rId3"/>
          <a:srcRect l="2131" r="10114" b="-4"/>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9" name="Bildobjekt 8" descr="En bild som visar inomhus, resväska, låda, objekt&#10;&#10;Automatiskt genererad beskrivning">
            <a:extLst>
              <a:ext uri="{FF2B5EF4-FFF2-40B4-BE49-F238E27FC236}">
                <a16:creationId xmlns:a16="http://schemas.microsoft.com/office/drawing/2014/main" id="{2F71E1D2-5608-404D-A488-B6938D0BDA60}"/>
              </a:ext>
            </a:extLst>
          </p:cNvPr>
          <p:cNvPicPr/>
          <p:nvPr/>
        </p:nvPicPr>
        <p:blipFill rotWithShape="1">
          <a:blip r:embed="rId4"/>
          <a:srcRect l="10818" r="4469" b="4"/>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891013620"/>
      </p:ext>
    </p:extLst>
  </p:cSld>
  <p:clrMapOvr>
    <a:masterClrMapping/>
  </p:clrMapOvr>
</p:sld>
</file>

<file path=ppt/theme/theme1.xml><?xml version="1.0" encoding="utf-8"?>
<a:theme xmlns:a="http://schemas.openxmlformats.org/drawingml/2006/main" name="ShapesVTI">
  <a:themeElements>
    <a:clrScheme name="Shapes">
      <a:dk1>
        <a:sysClr val="windowText" lastClr="000000"/>
      </a:dk1>
      <a:lt1>
        <a:sysClr val="window" lastClr="FFFFFF"/>
      </a:lt1>
      <a:dk2>
        <a:srgbClr val="281B10"/>
      </a:dk2>
      <a:lt2>
        <a:srgbClr val="FFF9F5"/>
      </a:lt2>
      <a:accent1>
        <a:srgbClr val="EE7661"/>
      </a:accent1>
      <a:accent2>
        <a:srgbClr val="4E91F0"/>
      </a:accent2>
      <a:accent3>
        <a:srgbClr val="5B5260"/>
      </a:accent3>
      <a:accent4>
        <a:srgbClr val="2CC3B4"/>
      </a:accent4>
      <a:accent5>
        <a:srgbClr val="C097F8"/>
      </a:accent5>
      <a:accent6>
        <a:srgbClr val="FF9514"/>
      </a:accent6>
      <a:hlink>
        <a:srgbClr val="E50CBC"/>
      </a:hlink>
      <a:folHlink>
        <a:srgbClr val="6257FF"/>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docProps/app.xml><?xml version="1.0" encoding="utf-8"?>
<Properties xmlns="http://schemas.openxmlformats.org/officeDocument/2006/extended-properties" xmlns:vt="http://schemas.openxmlformats.org/officeDocument/2006/docPropsVTypes">
  <TotalTime>411</TotalTime>
  <Words>1187</Words>
  <Application>Microsoft Office PowerPoint</Application>
  <PresentationFormat>Bredbild</PresentationFormat>
  <Paragraphs>74</Paragraphs>
  <Slides>14</Slides>
  <Notes>0</Notes>
  <HiddenSlides>0</HiddenSlides>
  <MMClips>0</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14</vt:i4>
      </vt:variant>
    </vt:vector>
  </HeadingPairs>
  <TitlesOfParts>
    <vt:vector size="22" baseType="lpstr">
      <vt:lpstr>Arial</vt:lpstr>
      <vt:lpstr>Avenir Next LT Pro</vt:lpstr>
      <vt:lpstr>Calibri</vt:lpstr>
      <vt:lpstr>Cambria</vt:lpstr>
      <vt:lpstr>Symbol</vt:lpstr>
      <vt:lpstr>Times New Roman</vt:lpstr>
      <vt:lpstr>Tw Cen MT</vt:lpstr>
      <vt:lpstr>ShapesVTI</vt:lpstr>
      <vt:lpstr>Ghana</vt:lpstr>
      <vt:lpstr>Historia</vt:lpstr>
      <vt:lpstr>Cosmos Educational complex and Football Academy i Ghana</vt:lpstr>
      <vt:lpstr>Grundare av skolan</vt:lpstr>
      <vt:lpstr>Lite fakta om skolan</vt:lpstr>
      <vt:lpstr>PowerPoint-presentation</vt:lpstr>
      <vt:lpstr>PowerPoint-presentation</vt:lpstr>
      <vt:lpstr>PowerPoint-presentation</vt:lpstr>
      <vt:lpstr>Medel  till skolan</vt:lpstr>
      <vt:lpstr>Utmaningar </vt:lpstr>
      <vt:lpstr>Inkomstbringande aktiviteter</vt:lpstr>
      <vt:lpstr>Planerade program</vt:lpstr>
      <vt:lpstr>Hjälp oss att hjälpa Cosmos Academy. </vt:lpstr>
      <vt:lpstr>Preliminär budget för att starta skolan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Ghana</dc:title>
  <dc:creator>Barbro wallhäger</dc:creator>
  <cp:lastModifiedBy>Johanna Ester Clara Backman</cp:lastModifiedBy>
  <cp:revision>5</cp:revision>
  <dcterms:created xsi:type="dcterms:W3CDTF">2020-10-16T15:32:08Z</dcterms:created>
  <dcterms:modified xsi:type="dcterms:W3CDTF">2020-10-26T08:51:54Z</dcterms:modified>
</cp:coreProperties>
</file>